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9"/>
  </p:notesMasterIdLst>
  <p:handoutMasterIdLst>
    <p:handoutMasterId r:id="rId30"/>
  </p:handoutMasterIdLst>
  <p:sldIdLst>
    <p:sldId id="256" r:id="rId2"/>
    <p:sldId id="259" r:id="rId3"/>
    <p:sldId id="307" r:id="rId4"/>
    <p:sldId id="309" r:id="rId5"/>
    <p:sldId id="308" r:id="rId6"/>
    <p:sldId id="310" r:id="rId7"/>
    <p:sldId id="298" r:id="rId8"/>
    <p:sldId id="257" r:id="rId9"/>
    <p:sldId id="311" r:id="rId10"/>
    <p:sldId id="312" r:id="rId11"/>
    <p:sldId id="299" r:id="rId12"/>
    <p:sldId id="296" r:id="rId13"/>
    <p:sldId id="297" r:id="rId14"/>
    <p:sldId id="313" r:id="rId15"/>
    <p:sldId id="302" r:id="rId16"/>
    <p:sldId id="315" r:id="rId17"/>
    <p:sldId id="304" r:id="rId18"/>
    <p:sldId id="314" r:id="rId19"/>
    <p:sldId id="306" r:id="rId20"/>
    <p:sldId id="300" r:id="rId21"/>
    <p:sldId id="305" r:id="rId22"/>
    <p:sldId id="316" r:id="rId23"/>
    <p:sldId id="317" r:id="rId24"/>
    <p:sldId id="318" r:id="rId25"/>
    <p:sldId id="301" r:id="rId26"/>
    <p:sldId id="320" r:id="rId27"/>
    <p:sldId id="278" r:id="rId28"/>
  </p:sldIdLst>
  <p:sldSz cx="9144000" cy="5143500" type="screen16x9"/>
  <p:notesSz cx="6858000" cy="9144000"/>
  <p:embeddedFontLst>
    <p:embeddedFont>
      <p:font typeface="宋体" panose="02010600030101010101" pitchFamily="2" charset="-122"/>
      <p:regular r:id="rId31"/>
    </p:embeddedFont>
    <p:embeddedFont>
      <p:font typeface="Arvo" panose="02020500000000000000"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Franklin Gothic Book" panose="020B0503020102020204" pitchFamily="34" charset="0"/>
      <p:regular r:id="rId40"/>
      <p:italic r:id="rId41"/>
    </p:embeddedFont>
    <p:embeddedFont>
      <p:font typeface="Roboto Condensed" panose="02020500000000000000" charset="0"/>
      <p:regular r:id="rId42"/>
      <p:bold r:id="rId43"/>
      <p:italic r:id="rId44"/>
      <p:boldItalic r:id="rId45"/>
    </p:embeddedFont>
    <p:embeddedFont>
      <p:font typeface="Roboto Condensed Light" panose="02020500000000000000" charset="0"/>
      <p:regular r:id="rId46"/>
      <p:bold r:id="rId47"/>
      <p:italic r:id="rId48"/>
      <p:boldItalic r:id="rId49"/>
    </p:embeddedFont>
    <p:embeddedFont>
      <p:font typeface="微軟正黑體" panose="020B0604030504040204" pitchFamily="34" charset="-12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59848" autoAdjust="0"/>
  </p:normalViewPr>
  <p:slideViewPr>
    <p:cSldViewPr snapToGrid="0">
      <p:cViewPr varScale="1">
        <p:scale>
          <a:sx n="77" d="100"/>
          <a:sy n="77" d="100"/>
        </p:scale>
        <p:origin x="10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2022年10月5日星期三</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經驗豐富的嚴重 </a:t>
            </a:r>
            <a:r>
              <a:rPr lang="en-US" altLang="zh-TW" dirty="0"/>
              <a:t>RTA </a:t>
            </a:r>
            <a:r>
              <a:rPr lang="zh-TW" altLang="en-US" dirty="0"/>
              <a:t>對 </a:t>
            </a:r>
            <a:r>
              <a:rPr lang="en-US" altLang="zh-TW" dirty="0"/>
              <a:t>NDRT </a:t>
            </a:r>
            <a:r>
              <a:rPr lang="zh-TW" altLang="en-US" dirty="0"/>
              <a:t>的影響如何（例如，使用聽覺</a:t>
            </a:r>
            <a:r>
              <a:rPr lang="en-US" altLang="zh-TW" dirty="0"/>
              <a:t>-</a:t>
            </a:r>
            <a:r>
              <a:rPr lang="zh-TW" altLang="en-US" dirty="0"/>
              <a:t>語音的閱讀理解任務與平視顯示器）、</a:t>
            </a:r>
            <a:r>
              <a:rPr lang="en-US" altLang="zh-TW" dirty="0"/>
              <a:t>TOR </a:t>
            </a:r>
            <a:r>
              <a:rPr lang="zh-TW" altLang="en-US" dirty="0"/>
              <a:t>和駕駛性能相比，與之前沒有 </a:t>
            </a:r>
            <a:r>
              <a:rPr lang="en-US" altLang="zh-TW" dirty="0"/>
              <a:t>RTA </a:t>
            </a:r>
            <a:r>
              <a:rPr lang="zh-TW" altLang="en-US" dirty="0"/>
              <a:t>經驗的參與者的對照組相比？</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0576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187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err="1"/>
              <a:t>Tsimhoni</a:t>
            </a:r>
            <a:r>
              <a:rPr lang="en-US" altLang="zh-TW" dirty="0"/>
              <a:t> </a:t>
            </a:r>
            <a:r>
              <a:rPr lang="zh-TW" altLang="en-US" dirty="0"/>
              <a:t>等人的說法。 （</a:t>
            </a:r>
            <a:r>
              <a:rPr lang="en-US" altLang="zh-TW" dirty="0"/>
              <a:t>2001</a:t>
            </a:r>
            <a:r>
              <a:rPr lang="zh-TW" altLang="en-US" dirty="0"/>
              <a:t>），這種</a:t>
            </a:r>
            <a:r>
              <a:rPr lang="en-US" altLang="zh-TW" dirty="0"/>
              <a:t>HUD</a:t>
            </a:r>
            <a:r>
              <a:rPr lang="zh-TW" altLang="en-US" dirty="0"/>
              <a:t>定位在用戶的工作量方面是有利的。 </a:t>
            </a:r>
            <a:r>
              <a:rPr lang="en-US" altLang="zh-TW" dirty="0"/>
              <a:t>HUD </a:t>
            </a:r>
            <a:r>
              <a:rPr lang="zh-TW" altLang="en-US" dirty="0"/>
              <a:t>被實現為駕駛模擬器可視化的疊加，具有白色背景（</a:t>
            </a:r>
            <a:r>
              <a:rPr lang="en-US" altLang="zh-TW" dirty="0"/>
              <a:t>50% </a:t>
            </a:r>
            <a:r>
              <a:rPr lang="zh-TW" altLang="en-US" dirty="0"/>
              <a:t>透明度）和黑色字體。</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21126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zh-TW" altLang="en-US" dirty="0"/>
              <a:t>設計了一條德國標準佈局的直三車道高速公路，其中自我車輛在中心車道上以自動模式以每小時 </a:t>
            </a:r>
            <a:r>
              <a:rPr lang="en-US" altLang="zh-TW" dirty="0"/>
              <a:t>120 </a:t>
            </a:r>
            <a:r>
              <a:rPr lang="zh-TW" altLang="en-US" dirty="0"/>
              <a:t>公里的速度行駛。</a:t>
            </a:r>
            <a:endParaRPr lang="en-US" altLang="zh-TW" dirty="0"/>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zh-TW" altLang="en-US" dirty="0"/>
              <a:t>在自我車輛前面，三輛領頭車輛（每車道一輛）以相同的速度行駛。除了領頭的車輛，風景中沒有其他車輛。</a:t>
            </a:r>
            <a:endParaRPr lang="en-US" altLang="zh-TW" sz="1100" kern="100" dirty="0">
              <a:latin typeface="Calibri" panose="020F0502020204030204" pitchFamily="34" charset="0"/>
              <a:ea typeface="新細明體" panose="02020500000000000000" pitchFamily="18" charset="-12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zh-TW" altLang="en-US" dirty="0"/>
              <a:t>中央車道總是被封鎖以需要反應，而剩餘的空閒車道是準隨機的（左</a:t>
            </a:r>
            <a:r>
              <a:rPr lang="en-US" altLang="zh-TW" dirty="0"/>
              <a:t>/</a:t>
            </a:r>
            <a:r>
              <a:rPr lang="zh-TW" altLang="en-US" dirty="0"/>
              <a:t>右車道）。</a:t>
            </a:r>
            <a:endParaRPr lang="en-US" altLang="zh-TW" dirty="0"/>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altLang="zh-TW" dirty="0"/>
              <a:t>NDRT</a:t>
            </a:r>
            <a:r>
              <a:rPr lang="zh-TW" altLang="en-US" dirty="0"/>
              <a:t>採用了 </a:t>
            </a:r>
            <a:r>
              <a:rPr lang="en-US" altLang="zh-TW" dirty="0"/>
              <a:t>Daneman </a:t>
            </a:r>
            <a:r>
              <a:rPr lang="zh-TW" altLang="en-US" dirty="0"/>
              <a:t>和 </a:t>
            </a:r>
            <a:r>
              <a:rPr lang="en-US" altLang="zh-TW" dirty="0"/>
              <a:t>Carpenter (1980) </a:t>
            </a:r>
            <a:r>
              <a:rPr lang="zh-TW" altLang="en-US" dirty="0"/>
              <a:t>的閱讀任務，必須對其語義正確性進行評價。滑鼠左鍵為綠色（句子語義正確）</a:t>
            </a:r>
            <a:r>
              <a:rPr lang="en-US" altLang="zh-TW" dirty="0"/>
              <a:t>;</a:t>
            </a:r>
            <a:r>
              <a:rPr lang="zh-TW" altLang="en-US" dirty="0"/>
              <a:t>右鍵為紅色（句子語義不正確），在 </a:t>
            </a:r>
            <a:r>
              <a:rPr lang="en-US" altLang="zh-TW" dirty="0"/>
              <a:t>10 </a:t>
            </a:r>
            <a:r>
              <a:rPr lang="zh-TW" altLang="en-US" dirty="0"/>
              <a:t>秒內沒有對一個句子進行評分就會超時。</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14929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r>
              <a:rPr lang="zh-TW" altLang="en-US" dirty="0"/>
              <a:t>聽覺</a:t>
            </a:r>
            <a:r>
              <a:rPr lang="en-US" altLang="zh-TW" dirty="0"/>
              <a:t>-</a:t>
            </a:r>
            <a:r>
              <a:rPr lang="zh-TW" altLang="en-US" dirty="0"/>
              <a:t>語音</a:t>
            </a:r>
            <a:r>
              <a:rPr lang="en-US" altLang="zh-TW" dirty="0"/>
              <a:t>-</a:t>
            </a:r>
            <a:r>
              <a:rPr lang="zh-TW" altLang="en-US" dirty="0"/>
              <a:t>顯示</a:t>
            </a:r>
            <a:r>
              <a:rPr lang="en-US" altLang="zh-TW" dirty="0"/>
              <a:t>(</a:t>
            </a:r>
            <a:r>
              <a:rPr lang="fr-FR" altLang="zh-TW" dirty="0"/>
              <a:t>ASD) </a:t>
            </a:r>
            <a:endParaRPr dirty="0"/>
          </a:p>
        </p:txBody>
      </p:sp>
    </p:spTree>
    <p:extLst>
      <p:ext uri="{BB962C8B-B14F-4D97-AF65-F5344CB8AC3E}">
        <p14:creationId xmlns:p14="http://schemas.microsoft.com/office/powerpoint/2010/main" val="3516099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r>
              <a:rPr lang="zh-TW" altLang="en-US" dirty="0"/>
              <a:t>方向盤變化 </a:t>
            </a:r>
            <a:r>
              <a:rPr lang="en-US" altLang="zh-TW" dirty="0"/>
              <a:t>&gt; 2° </a:t>
            </a:r>
            <a:r>
              <a:rPr lang="zh-TW" altLang="en-US" dirty="0"/>
              <a:t>或踏板驅動 </a:t>
            </a:r>
            <a:r>
              <a:rPr lang="en-US" altLang="zh-TW" dirty="0"/>
              <a:t>&gt; 5%</a:t>
            </a:r>
            <a:r>
              <a:rPr lang="zh-TW" altLang="en-US" dirty="0"/>
              <a:t>（</a:t>
            </a:r>
            <a:r>
              <a:rPr lang="en-US" altLang="zh-TW" dirty="0" err="1"/>
              <a:t>Wintersberger</a:t>
            </a:r>
            <a:r>
              <a:rPr lang="en-US" altLang="zh-TW" dirty="0"/>
              <a:t> </a:t>
            </a:r>
            <a:r>
              <a:rPr lang="zh-TW" altLang="en-US" dirty="0"/>
              <a:t>等等人，</a:t>
            </a:r>
            <a:r>
              <a:rPr lang="en-US" altLang="zh-TW" dirty="0"/>
              <a:t>2017</a:t>
            </a:r>
            <a:r>
              <a:rPr lang="zh-TW" altLang="en-US" dirty="0"/>
              <a:t>）。</a:t>
            </a:r>
            <a:endParaRPr lang="en-US" altLang="zh-TW" dirty="0"/>
          </a:p>
          <a:p>
            <a:pPr marL="228600" lvl="0" indent="-228600" algn="l" rtl="0">
              <a:spcBef>
                <a:spcPts val="0"/>
              </a:spcBef>
              <a:spcAft>
                <a:spcPts val="0"/>
              </a:spcAft>
              <a:buFont typeface="+mj-lt"/>
              <a:buAutoNum type="arabicPeriod"/>
            </a:pPr>
            <a:r>
              <a:rPr lang="zh-TW" altLang="en-US" dirty="0"/>
              <a:t>平均制動動作（制動動作，以 </a:t>
            </a:r>
            <a:r>
              <a:rPr lang="en-US" altLang="zh-TW" dirty="0"/>
              <a:t>% </a:t>
            </a:r>
            <a:r>
              <a:rPr lang="zh-TW" altLang="en-US" dirty="0"/>
              <a:t>為單位；相對於踏板的最大動作），其中較高的值表示更強的製動</a:t>
            </a:r>
            <a:endParaRPr lang="en-US" altLang="zh-TW" dirty="0"/>
          </a:p>
          <a:p>
            <a:pPr marL="228600" lvl="0" indent="-228600" algn="l" rtl="0">
              <a:spcBef>
                <a:spcPts val="0"/>
              </a:spcBef>
              <a:spcAft>
                <a:spcPts val="0"/>
              </a:spcAft>
              <a:buFont typeface="+mj-lt"/>
              <a:buAutoNum type="arabicPeriod"/>
            </a:pPr>
            <a:r>
              <a:rPr lang="zh-TW" altLang="en-US" dirty="0"/>
              <a:t> </a:t>
            </a:r>
            <a:r>
              <a:rPr lang="en-US" altLang="zh-TW" dirty="0"/>
              <a:t>NDRT </a:t>
            </a:r>
            <a:r>
              <a:rPr lang="zh-TW" altLang="en-US" dirty="0"/>
              <a:t>績效指標。我們計算了從開始顯示句子到用戶對其評分（</a:t>
            </a:r>
            <a:r>
              <a:rPr lang="en-US" altLang="zh-TW" dirty="0" err="1"/>
              <a:t>RTt</a:t>
            </a:r>
            <a:r>
              <a:rPr lang="zh-TW" altLang="en-US" dirty="0"/>
              <a:t>，秒）以評估速度的平均時間。</a:t>
            </a:r>
            <a:endParaRPr dirty="0"/>
          </a:p>
        </p:txBody>
      </p:sp>
    </p:spTree>
    <p:extLst>
      <p:ext uri="{BB962C8B-B14F-4D97-AF65-F5344CB8AC3E}">
        <p14:creationId xmlns:p14="http://schemas.microsoft.com/office/powerpoint/2010/main" val="351850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endParaRPr dirty="0"/>
          </a:p>
        </p:txBody>
      </p:sp>
    </p:spTree>
    <p:extLst>
      <p:ext uri="{BB962C8B-B14F-4D97-AF65-F5344CB8AC3E}">
        <p14:creationId xmlns:p14="http://schemas.microsoft.com/office/powerpoint/2010/main" val="1393352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參與者被告知駕駛自動化系統可以可靠地執行動態駕駛任務，直到由於某些超出車輛能力的事件或突然的系統故障而發出 </a:t>
            </a:r>
            <a:r>
              <a:rPr lang="en-US" altLang="zh-TW" dirty="0"/>
              <a:t>TOR</a:t>
            </a:r>
            <a:r>
              <a:rPr lang="zh-TW" altLang="en-US" dirty="0"/>
              <a:t>，並且他們必須及時響應以防萬一這樣的</a:t>
            </a:r>
            <a:r>
              <a:rPr lang="en-US" altLang="zh-TW" dirty="0"/>
              <a:t>TOR</a:t>
            </a:r>
            <a:r>
              <a:rPr lang="zh-TW" altLang="en-US" dirty="0"/>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414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6814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0118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4369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102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279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5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急性應激綜合症（即情緒障礙和對事故的可怕記憶）</a:t>
            </a:r>
            <a:endParaRPr dirty="0"/>
          </a:p>
        </p:txBody>
      </p:sp>
    </p:spTree>
    <p:extLst>
      <p:ext uri="{BB962C8B-B14F-4D97-AF65-F5344CB8AC3E}">
        <p14:creationId xmlns:p14="http://schemas.microsoft.com/office/powerpoint/2010/main" val="366368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但他們也需要做好後備準備。這意味著他們需要能夠安全地響應駕駛系統發出的接管請求 </a:t>
            </a:r>
            <a:r>
              <a:rPr lang="en-US" altLang="zh-TW" dirty="0"/>
              <a:t>(TOR)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213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RTA</a:t>
            </a:r>
            <a:r>
              <a:rPr lang="zh-TW" altLang="en-US" dirty="0"/>
              <a:t>這對道路安全至關重要，我們有興趣專門研究是否或未經歷過嚴重 </a:t>
            </a:r>
            <a:r>
              <a:rPr lang="en-US" altLang="zh-TW" dirty="0"/>
              <a:t>RTA </a:t>
            </a:r>
            <a:r>
              <a:rPr lang="zh-TW" altLang="en-US" dirty="0"/>
              <a:t>也可能對 </a:t>
            </a:r>
            <a:r>
              <a:rPr lang="en-US" altLang="zh-TW" dirty="0"/>
              <a:t>SAE 3 </a:t>
            </a:r>
            <a:r>
              <a:rPr lang="zh-TW" altLang="en-US" dirty="0"/>
              <a:t>級自動駕駛場景中的駕駛行為產生影響，進而影響交通（或道路）安全。</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4705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12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468782" y="1123837"/>
            <a:ext cx="6809436" cy="1303378"/>
          </a:xfrm>
          <a:prstGeom prst="rect">
            <a:avLst/>
          </a:prstGeom>
        </p:spPr>
        <p:txBody>
          <a:bodyPr spcFirstLastPara="1" wrap="square" lIns="91425" tIns="91425" rIns="91425" bIns="91425" anchor="ctr" anchorCtr="0">
            <a:noAutofit/>
          </a:bodyPr>
          <a:lstStyle/>
          <a:p>
            <a:r>
              <a:rPr lang="zh-TW" altLang="en-US" dirty="0">
                <a:latin typeface="微軟正黑體" panose="020B0604030504040204" pitchFamily="34" charset="-120"/>
                <a:ea typeface="微軟正黑體" panose="020B0604030504040204" pitchFamily="34" charset="-120"/>
              </a:rPr>
              <a:t>自動駕駛中道路事故對接管反應和</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的影響</a:t>
            </a:r>
          </a:p>
        </p:txBody>
      </p:sp>
      <p:sp>
        <p:nvSpPr>
          <p:cNvPr id="3" name="文字方塊 2">
            <a:extLst>
              <a:ext uri="{FF2B5EF4-FFF2-40B4-BE49-F238E27FC236}">
                <a16:creationId xmlns:a16="http://schemas.microsoft.com/office/drawing/2014/main" id="{7BB5AFCA-673D-443A-A4E6-94E081CCC711}"/>
              </a:ext>
            </a:extLst>
          </p:cNvPr>
          <p:cNvSpPr txBox="1"/>
          <p:nvPr/>
        </p:nvSpPr>
        <p:spPr>
          <a:xfrm>
            <a:off x="373417" y="2571750"/>
            <a:ext cx="6497053" cy="738664"/>
          </a:xfrm>
          <a:prstGeom prst="rect">
            <a:avLst/>
          </a:prstGeom>
          <a:noFill/>
        </p:spPr>
        <p:txBody>
          <a:bodyPr wrap="square" rtlCol="0">
            <a:spAutoFit/>
          </a:bodyPr>
          <a:lstStyle/>
          <a:p>
            <a:r>
              <a:rPr lang="en-US" altLang="zh-TW" dirty="0">
                <a:solidFill>
                  <a:schemeClr val="bg1"/>
                </a:solidFill>
                <a:latin typeface="微軟正黑體" panose="020B0604030504040204" pitchFamily="34" charset="-120"/>
                <a:ea typeface="微軟正黑體" panose="020B0604030504040204" pitchFamily="34" charset="-120"/>
              </a:rPr>
              <a:t>The influence of experienced severe road traffic accidents on take-over reactions and non-driving-related tasks in an automated driving simulator study </a:t>
            </a: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800219"/>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 </a:t>
            </a:r>
            <a:r>
              <a:rPr lang="en-US" altLang="zh-TW" i="1" dirty="0" err="1">
                <a:latin typeface="微軟正黑體" panose="020B0604030504040204" pitchFamily="34" charset="-120"/>
                <a:ea typeface="微軟正黑體" panose="020B0604030504040204" pitchFamily="34" charset="-120"/>
              </a:rPr>
              <a:t>Weigl</a:t>
            </a:r>
            <a:r>
              <a:rPr lang="en-US" altLang="zh-TW" i="1" dirty="0">
                <a:latin typeface="微軟正黑體" panose="020B0604030504040204" pitchFamily="34" charset="-120"/>
                <a:ea typeface="微軟正黑體" panose="020B0604030504040204" pitchFamily="34" charset="-120"/>
              </a:rPr>
              <a:t> et al.</a:t>
            </a:r>
          </a:p>
          <a:p>
            <a:pPr algn="l"/>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 </a:t>
            </a:r>
            <a:endParaRPr lang="en-US" altLang="zh-TW" sz="1800" dirty="0">
              <a:latin typeface="微軟正黑體" panose="020B0604030504040204" pitchFamily="34" charset="-120"/>
              <a:ea typeface="微軟正黑體" panose="020B0604030504040204" pitchFamily="34" charset="-120"/>
            </a:endParaRPr>
          </a:p>
          <a:p>
            <a:pPr algn="l"/>
            <a:r>
              <a:rPr lang="fr-FR" altLang="zh-TW" b="0" i="0" u="none" strike="noStrike" baseline="0" dirty="0">
                <a:solidFill>
                  <a:srgbClr val="000000"/>
                </a:solidFill>
                <a:latin typeface="微軟正黑體" panose="020B0604030504040204" pitchFamily="34" charset="-120"/>
                <a:ea typeface="微軟正黑體" panose="020B0604030504040204" pitchFamily="34" charset="-120"/>
              </a:rPr>
              <a:t>Accident Analysis and Prevention(2021) </a:t>
            </a:r>
            <a:endParaRPr lang="en-US" altLang="zh-TW" sz="1100"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RTA </a:t>
            </a:r>
            <a:r>
              <a:rPr lang="zh-TW" altLang="en-US" dirty="0">
                <a:latin typeface="微軟正黑體" panose="020B0604030504040204" pitchFamily="34" charset="-120"/>
                <a:ea typeface="微軟正黑體" panose="020B0604030504040204" pitchFamily="34" charset="-120"/>
              </a:rPr>
              <a:t>可能對手動駕駛行為產生影響（</a:t>
            </a:r>
            <a:r>
              <a:rPr lang="en-US" altLang="zh-TW" dirty="0">
                <a:latin typeface="微軟正黑體" panose="020B0604030504040204" pitchFamily="34" charset="-120"/>
                <a:ea typeface="微軟正黑體" panose="020B0604030504040204" pitchFamily="34" charset="-120"/>
              </a:rPr>
              <a:t>Clapp et al., 2011</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2014</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Mayou</a:t>
            </a:r>
            <a:r>
              <a:rPr lang="en-US" altLang="zh-TW" dirty="0">
                <a:latin typeface="微軟正黑體" panose="020B0604030504040204" pitchFamily="34" charset="-120"/>
                <a:ea typeface="微軟正黑體" panose="020B0604030504040204" pitchFamily="34" charset="-120"/>
              </a:rPr>
              <a:t> et al., 1993;</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1997</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迄今為止，還沒有駕駛模擬器研究探討嚴重 </a:t>
            </a:r>
            <a:r>
              <a:rPr lang="en-US" altLang="zh-TW" dirty="0">
                <a:latin typeface="微軟正黑體" panose="020B0604030504040204" pitchFamily="34" charset="-120"/>
                <a:ea typeface="微軟正黑體" panose="020B0604030504040204" pitchFamily="34" charset="-120"/>
              </a:rPr>
              <a:t>RTA </a:t>
            </a:r>
            <a:r>
              <a:rPr lang="zh-TW" altLang="en-US" dirty="0">
                <a:latin typeface="微軟正黑體" panose="020B0604030504040204" pitchFamily="34" charset="-120"/>
                <a:ea typeface="微軟正黑體" panose="020B0604030504040204" pitchFamily="34" charset="-120"/>
              </a:rPr>
              <a:t>體驗對自動駕駛中的 </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、接管反應和駕駛性能的潛在影響（</a:t>
            </a:r>
            <a:r>
              <a:rPr lang="en-US" altLang="zh-TW" dirty="0">
                <a:latin typeface="微軟正黑體" panose="020B0604030504040204" pitchFamily="34" charset="-120"/>
                <a:ea typeface="微軟正黑體" panose="020B0604030504040204" pitchFamily="34" charset="-120"/>
              </a:rPr>
              <a:t>SAE 3 </a:t>
            </a:r>
            <a:r>
              <a:rPr lang="zh-TW" altLang="en-US" dirty="0">
                <a:latin typeface="微軟正黑體" panose="020B0604030504040204" pitchFamily="34" charset="-120"/>
                <a:ea typeface="微軟正黑體" panose="020B0604030504040204" pitchFamily="34" charset="-120"/>
              </a:rPr>
              <a:t>級）。</a:t>
            </a: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46908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2372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20" name="內容版面配置區 2">
            <a:extLst>
              <a:ext uri="{FF2B5EF4-FFF2-40B4-BE49-F238E27FC236}">
                <a16:creationId xmlns:a16="http://schemas.microsoft.com/office/drawing/2014/main" id="{A1CB11C4-66D8-4236-845D-529F4D848CD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研究招募了 </a:t>
            </a:r>
            <a:r>
              <a:rPr lang="en-US" altLang="zh-TW" dirty="0">
                <a:latin typeface="微軟正黑體" panose="020B0604030504040204" pitchFamily="34" charset="-120"/>
                <a:ea typeface="微軟正黑體" panose="020B0604030504040204" pitchFamily="34" charset="-120"/>
              </a:rPr>
              <a:t>19 ~70 </a:t>
            </a:r>
            <a:r>
              <a:rPr lang="zh-TW" altLang="en-US" dirty="0">
                <a:latin typeface="微軟正黑體" panose="020B0604030504040204" pitchFamily="34" charset="-120"/>
                <a:ea typeface="微軟正黑體" panose="020B0604030504040204" pitchFamily="34" charset="-120"/>
              </a:rPr>
              <a:t>歲的</a:t>
            </a:r>
            <a:r>
              <a:rPr lang="en-US" altLang="zh-TW" dirty="0">
                <a:latin typeface="微軟正黑體" panose="020B0604030504040204" pitchFamily="34" charset="-120"/>
                <a:ea typeface="微軟正黑體" panose="020B0604030504040204" pitchFamily="34" charset="-120"/>
              </a:rPr>
              <a:t>27 </a:t>
            </a:r>
            <a:r>
              <a:rPr lang="zh-TW" altLang="en-US" dirty="0">
                <a:latin typeface="微軟正黑體" panose="020B0604030504040204" pitchFamily="34" charset="-120"/>
                <a:ea typeface="微軟正黑體" panose="020B0604030504040204" pitchFamily="34" charset="-120"/>
              </a:rPr>
              <a:t>名女性和</a:t>
            </a:r>
            <a:r>
              <a:rPr lang="en-US" altLang="zh-TW" dirty="0">
                <a:latin typeface="微軟正黑體" panose="020B0604030504040204" pitchFamily="34" charset="-120"/>
                <a:ea typeface="微軟正黑體" panose="020B0604030504040204" pitchFamily="34" charset="-120"/>
              </a:rPr>
              <a:t>26 </a:t>
            </a:r>
            <a:r>
              <a:rPr lang="zh-TW" altLang="en-US" dirty="0">
                <a:latin typeface="微軟正黑體" panose="020B0604030504040204" pitchFamily="34" charset="-120"/>
                <a:ea typeface="微軟正黑體" panose="020B0604030504040204" pitchFamily="34" charset="-120"/>
              </a:rPr>
              <a:t>名男性（女性：</a:t>
            </a:r>
            <a:r>
              <a:rPr lang="en-US" altLang="zh-TW" dirty="0">
                <a:latin typeface="微軟正黑體" panose="020B0604030504040204" pitchFamily="34" charset="-120"/>
                <a:ea typeface="微軟正黑體" panose="020B0604030504040204" pitchFamily="34" charset="-120"/>
              </a:rPr>
              <a:t>M = 29.4</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SD = 13.2</a:t>
            </a:r>
            <a:r>
              <a:rPr lang="zh-TW" altLang="en-US" dirty="0">
                <a:latin typeface="微軟正黑體" panose="020B0604030504040204" pitchFamily="34" charset="-120"/>
                <a:ea typeface="微軟正黑體" panose="020B0604030504040204" pitchFamily="34" charset="-120"/>
              </a:rPr>
              <a:t>；男性：</a:t>
            </a:r>
            <a:r>
              <a:rPr lang="en-US" altLang="zh-TW" dirty="0">
                <a:latin typeface="微軟正黑體" panose="020B0604030504040204" pitchFamily="34" charset="-120"/>
                <a:ea typeface="微軟正黑體" panose="020B0604030504040204" pitchFamily="34" charset="-120"/>
              </a:rPr>
              <a:t>M = 29.0</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SD = 12.5</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所有人都被問及他們是否在去年發生車禍，因為已知發生</a:t>
            </a:r>
            <a:r>
              <a:rPr lang="en-US" altLang="zh-TW" dirty="0">
                <a:latin typeface="微軟正黑體" panose="020B0604030504040204" pitchFamily="34" charset="-120"/>
                <a:ea typeface="微軟正黑體" panose="020B0604030504040204" pitchFamily="34" charset="-120"/>
              </a:rPr>
              <a:t>RTA </a:t>
            </a:r>
            <a:r>
              <a:rPr lang="zh-TW" altLang="en-US" dirty="0">
                <a:latin typeface="微軟正黑體" panose="020B0604030504040204" pitchFamily="34" charset="-120"/>
                <a:ea typeface="微軟正黑體" panose="020B0604030504040204" pitchFamily="34" charset="-120"/>
              </a:rPr>
              <a:t>之後的一年後可能對精神狀態和生活品質產生重大影響（</a:t>
            </a:r>
            <a:r>
              <a:rPr lang="en-US" altLang="zh-TW" dirty="0" err="1">
                <a:latin typeface="微軟正黑體" panose="020B0604030504040204" pitchFamily="34" charset="-120"/>
                <a:ea typeface="微軟正黑體" panose="020B0604030504040204" pitchFamily="34" charset="-120"/>
              </a:rPr>
              <a:t>Mayou</a:t>
            </a:r>
            <a:r>
              <a:rPr lang="en-US" altLang="zh-TW" dirty="0">
                <a:latin typeface="微軟正黑體" panose="020B0604030504040204" pitchFamily="34" charset="-120"/>
                <a:ea typeface="微軟正黑體" panose="020B0604030504040204" pitchFamily="34" charset="-120"/>
              </a:rPr>
              <a:t> &amp; Bryant, 2002</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9136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一個中等保真運動的駕駛模擬器，帶有真正的車輛的駕駛模擬器，駕駛艙有一個模擬的主前視圖、</a:t>
            </a:r>
            <a:r>
              <a:rPr lang="en-US" altLang="zh-TW" sz="2000" kern="100" dirty="0">
                <a:effectLst/>
                <a:latin typeface="Calibri" panose="020F0502020204030204" pitchFamily="34" charset="0"/>
                <a:ea typeface="新細明體" panose="02020500000000000000" pitchFamily="18" charset="-120"/>
                <a:cs typeface="Times New Roman" panose="02020603050405020304" pitchFamily="18" charset="0"/>
              </a:rPr>
              <a:t>2 </a:t>
            </a:r>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個側窗和一個後窗。</a:t>
            </a:r>
            <a:endParaRPr lang="en-US" alt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4" name="圖片 3">
            <a:extLst>
              <a:ext uri="{FF2B5EF4-FFF2-40B4-BE49-F238E27FC236}">
                <a16:creationId xmlns:a16="http://schemas.microsoft.com/office/drawing/2014/main" id="{16A7E0C0-B15A-41C0-82B2-0111E1547EC5}"/>
              </a:ext>
            </a:extLst>
          </p:cNvPr>
          <p:cNvPicPr>
            <a:picLocks noChangeAspect="1"/>
          </p:cNvPicPr>
          <p:nvPr/>
        </p:nvPicPr>
        <p:blipFill>
          <a:blip r:embed="rId3"/>
          <a:stretch>
            <a:fillRect/>
          </a:stretch>
        </p:blipFill>
        <p:spPr>
          <a:xfrm>
            <a:off x="2557450" y="2507025"/>
            <a:ext cx="2796782" cy="2103302"/>
          </a:xfrm>
          <a:prstGeom prst="rect">
            <a:avLst/>
          </a:prstGeom>
        </p:spPr>
      </p:pic>
    </p:spTree>
    <p:extLst>
      <p:ext uri="{BB962C8B-B14F-4D97-AF65-F5344CB8AC3E}">
        <p14:creationId xmlns:p14="http://schemas.microsoft.com/office/powerpoint/2010/main" val="2664693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在駕駛艙的中央設置了一個螢幕，持續顯示當前的駕駛模式（自動駕駛、手動駕駛）以及發佈時的 </a:t>
            </a:r>
            <a:r>
              <a:rPr lang="en-US" altLang="zh-TW" dirty="0">
                <a:latin typeface="微軟正黑體" panose="020B0604030504040204" pitchFamily="34" charset="-120"/>
                <a:ea typeface="微軟正黑體" panose="020B0604030504040204" pitchFamily="34" charset="-120"/>
              </a:rPr>
              <a:t>TOR</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HUD </a:t>
            </a:r>
            <a:r>
              <a:rPr lang="zh-TW" altLang="en-US" dirty="0">
                <a:latin typeface="微軟正黑體" panose="020B0604030504040204" pitchFamily="34" charset="-120"/>
                <a:ea typeface="微軟正黑體" panose="020B0604030504040204" pitchFamily="34" charset="-120"/>
              </a:rPr>
              <a:t>上以視覺方式顯示在面向道路中心的參與者的頭部三分之一視野中。</a:t>
            </a:r>
            <a:endParaRPr lang="en-US" altLang="zh-TW" dirty="0">
              <a:latin typeface="微軟正黑體" panose="020B0604030504040204" pitchFamily="34" charset="-120"/>
              <a:ea typeface="微軟正黑體" panose="020B0604030504040204" pitchFamily="34" charset="-120"/>
            </a:endParaRPr>
          </a:p>
          <a:p>
            <a:endPar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4" name="圖片 23">
            <a:extLst>
              <a:ext uri="{FF2B5EF4-FFF2-40B4-BE49-F238E27FC236}">
                <a16:creationId xmlns:a16="http://schemas.microsoft.com/office/drawing/2014/main" id="{C6C6FC86-7127-491E-B1E2-B34CFAD260FB}"/>
              </a:ext>
            </a:extLst>
          </p:cNvPr>
          <p:cNvPicPr>
            <a:picLocks noChangeAspect="1"/>
          </p:cNvPicPr>
          <p:nvPr/>
        </p:nvPicPr>
        <p:blipFill>
          <a:blip r:embed="rId3"/>
          <a:stretch>
            <a:fillRect/>
          </a:stretch>
        </p:blipFill>
        <p:spPr>
          <a:xfrm>
            <a:off x="2811949" y="2864039"/>
            <a:ext cx="2773920" cy="2088061"/>
          </a:xfrm>
          <a:prstGeom prst="rect">
            <a:avLst/>
          </a:prstGeom>
        </p:spPr>
      </p:pic>
    </p:spTree>
    <p:extLst>
      <p:ext uri="{BB962C8B-B14F-4D97-AF65-F5344CB8AC3E}">
        <p14:creationId xmlns:p14="http://schemas.microsoft.com/office/powerpoint/2010/main" val="2056270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92CBFF05-B93D-4DA4-94FD-7D02D1C75D5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當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發生時，三輛領先車輛中的兩輛停下來，要求參與者在剩餘的自由車道上操縱車輛。</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在紅色背景上顯示白色“接管！”作為視覺指示，與聽覺“嗶”訊號，並在碰撞提前 </a:t>
            </a:r>
            <a:r>
              <a:rPr lang="en-US" altLang="zh-TW" dirty="0">
                <a:latin typeface="微軟正黑體" panose="020B0604030504040204" pitchFamily="34" charset="-120"/>
                <a:ea typeface="微軟正黑體" panose="020B0604030504040204" pitchFamily="34" charset="-120"/>
              </a:rPr>
              <a:t>5 </a:t>
            </a:r>
            <a:r>
              <a:rPr lang="zh-TW" altLang="en-US" dirty="0">
                <a:latin typeface="微軟正黑體" panose="020B0604030504040204" pitchFamily="34" charset="-120"/>
                <a:ea typeface="微軟正黑體" panose="020B0604030504040204" pitchFamily="34" charset="-120"/>
              </a:rPr>
              <a:t>秒呈現。</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NDRT:</a:t>
            </a:r>
          </a:p>
          <a:p>
            <a:pPr lvl="1"/>
            <a:r>
              <a:rPr lang="en-US" altLang="zh-TW" sz="1600" dirty="0">
                <a:latin typeface="微軟正黑體" panose="020B0604030504040204" pitchFamily="34" charset="-120"/>
                <a:ea typeface="微軟正黑體" panose="020B0604030504040204" pitchFamily="34" charset="-120"/>
              </a:rPr>
              <a:t>Daneman </a:t>
            </a:r>
            <a:r>
              <a:rPr lang="zh-TW" altLang="en-US" sz="1600" dirty="0">
                <a:latin typeface="微軟正黑體" panose="020B0604030504040204" pitchFamily="34" charset="-120"/>
                <a:ea typeface="微軟正黑體" panose="020B0604030504040204" pitchFamily="34" charset="-120"/>
              </a:rPr>
              <a:t>和 </a:t>
            </a:r>
            <a:r>
              <a:rPr lang="en-US" altLang="zh-TW" sz="1600" dirty="0">
                <a:latin typeface="微軟正黑體" panose="020B0604030504040204" pitchFamily="34" charset="-120"/>
                <a:ea typeface="微軟正黑體" panose="020B0604030504040204" pitchFamily="34" charset="-120"/>
              </a:rPr>
              <a:t>Carpenter (1980) </a:t>
            </a:r>
            <a:r>
              <a:rPr lang="zh-TW" altLang="en-US" sz="1600" dirty="0">
                <a:latin typeface="微軟正黑體" panose="020B0604030504040204" pitchFamily="34" charset="-120"/>
                <a:ea typeface="微軟正黑體" panose="020B0604030504040204" pitchFamily="34" charset="-120"/>
              </a:rPr>
              <a:t>的閱讀任務，必須對其語義正確性進行評價。滑鼠左鍵為綠色（句子語義正確）</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右鍵為紅色（句子語義不正確），在 </a:t>
            </a:r>
            <a:r>
              <a:rPr lang="en-US" altLang="zh-TW" sz="1600" dirty="0">
                <a:latin typeface="微軟正黑體" panose="020B0604030504040204" pitchFamily="34" charset="-120"/>
                <a:ea typeface="微軟正黑體" panose="020B0604030504040204" pitchFamily="34" charset="-120"/>
              </a:rPr>
              <a:t>10 </a:t>
            </a:r>
            <a:r>
              <a:rPr lang="zh-TW" altLang="en-US" sz="1600" dirty="0">
                <a:latin typeface="微軟正黑體" panose="020B0604030504040204" pitchFamily="34" charset="-120"/>
                <a:ea typeface="微軟正黑體" panose="020B0604030504040204" pitchFamily="34" charset="-120"/>
              </a:rPr>
              <a:t>秒內沒有對一個句子進行評分就會超時。</a:t>
            </a:r>
            <a:r>
              <a:rPr lang="en-US" altLang="zh-TW" sz="1600" dirty="0">
                <a:latin typeface="微軟正黑體" panose="020B0604030504040204" pitchFamily="34" charset="-120"/>
                <a:ea typeface="微軟正黑體" panose="020B0604030504040204" pitchFamily="34" charset="-120"/>
              </a:rPr>
              <a:t>(HUD)</a:t>
            </a:r>
          </a:p>
          <a:p>
            <a:pPr lvl="1"/>
            <a:r>
              <a:rPr lang="zh-TW" altLang="en-US" sz="1600" dirty="0">
                <a:latin typeface="微軟正黑體" panose="020B0604030504040204" pitchFamily="34" charset="-120"/>
                <a:ea typeface="微軟正黑體" panose="020B0604030504040204" pitchFamily="34" charset="-120"/>
              </a:rPr>
              <a:t>及聽覺</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語音的版本</a:t>
            </a:r>
            <a:r>
              <a:rPr lang="en-US" altLang="zh-TW" sz="1600" dirty="0">
                <a:latin typeface="微軟正黑體" panose="020B0604030504040204" pitchFamily="34" charset="-120"/>
                <a:ea typeface="微軟正黑體" panose="020B0604030504040204" pitchFamily="34" charset="-120"/>
              </a:rPr>
              <a:t>(ADS)</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457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2 × 2 </a:t>
            </a:r>
            <a:r>
              <a:rPr lang="zh-TW" altLang="en-US" dirty="0">
                <a:latin typeface="微軟正黑體" panose="020B0604030504040204" pitchFamily="34" charset="-120"/>
                <a:ea typeface="微軟正黑體" panose="020B0604030504040204" pitchFamily="34" charset="-120"/>
              </a:rPr>
              <a:t>的實驗設計</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組間變項</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事故（事故與非事故組）</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組內變項</a:t>
            </a:r>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模式（</a:t>
            </a:r>
            <a:r>
              <a:rPr lang="en-US" altLang="zh-TW" dirty="0">
                <a:latin typeface="微軟正黑體" panose="020B0604030504040204" pitchFamily="34" charset="-120"/>
                <a:ea typeface="微軟正黑體" panose="020B0604030504040204" pitchFamily="34" charset="-120"/>
              </a:rPr>
              <a:t>ASD </a:t>
            </a:r>
            <a:r>
              <a:rPr lang="zh-TW" altLang="en-US" dirty="0">
                <a:latin typeface="微軟正黑體" panose="020B0604030504040204" pitchFamily="34" charset="-120"/>
                <a:ea typeface="微軟正黑體" panose="020B0604030504040204" pitchFamily="34" charset="-120"/>
              </a:rPr>
              <a:t>與 </a:t>
            </a:r>
            <a:r>
              <a:rPr lang="en-US" altLang="zh-TW" dirty="0">
                <a:latin typeface="微軟正黑體" panose="020B0604030504040204" pitchFamily="34" charset="-120"/>
                <a:ea typeface="微軟正黑體" panose="020B0604030504040204" pitchFamily="34" charset="-120"/>
              </a:rPr>
              <a:t>HUD )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依變項</a:t>
            </a:r>
            <a:r>
              <a:rPr lang="en-US" altLang="zh-TW" dirty="0">
                <a:latin typeface="微軟正黑體" panose="020B0604030504040204" pitchFamily="34" charset="-120"/>
                <a:ea typeface="微軟正黑體" panose="020B0604030504040204" pitchFamily="34" charset="-120"/>
              </a:rPr>
              <a:t>:</a:t>
            </a:r>
          </a:p>
          <a:p>
            <a:pPr lvl="1"/>
            <a:r>
              <a:rPr lang="en-US" altLang="zh-TW" dirty="0">
                <a:latin typeface="微軟正黑體" panose="020B0604030504040204" pitchFamily="34" charset="-120"/>
                <a:ea typeface="微軟正黑體" panose="020B0604030504040204" pitchFamily="34" charset="-120"/>
              </a:rPr>
              <a:t>NASA-TLX</a:t>
            </a:r>
            <a:r>
              <a:rPr lang="zh-TW" altLang="en-US" dirty="0">
                <a:latin typeface="微軟正黑體" panose="020B0604030504040204" pitchFamily="34" charset="-120"/>
                <a:ea typeface="微軟正黑體" panose="020B0604030504040204" pitchFamily="34" charset="-120"/>
              </a:rPr>
              <a:t>評估六種狀態</a:t>
            </a:r>
            <a:r>
              <a:rPr lang="en-US" altLang="zh-TW"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dirty="0">
                <a:latin typeface="微軟正黑體" panose="020B0604030504040204" pitchFamily="34" charset="-120"/>
                <a:ea typeface="微軟正黑體" panose="020B0604030504040204" pitchFamily="34" charset="-120"/>
              </a:rPr>
              <a:t>心理、身體和時間需求，以及績效、努力和挫折</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，分次從</a:t>
            </a:r>
            <a:r>
              <a:rPr lang="en-US" altLang="zh-TW" dirty="0">
                <a:latin typeface="微軟正黑體" panose="020B0604030504040204" pitchFamily="34" charset="-120"/>
                <a:ea typeface="微軟正黑體" panose="020B0604030504040204" pitchFamily="34" charset="-120"/>
              </a:rPr>
              <a:t>0</a:t>
            </a:r>
            <a:r>
              <a:rPr lang="zh-TW" altLang="en-US" dirty="0">
                <a:latin typeface="微軟正黑體" panose="020B0604030504040204" pitchFamily="34" charset="-120"/>
                <a:ea typeface="微軟正黑體" panose="020B0604030504040204" pitchFamily="34" charset="-120"/>
              </a:rPr>
              <a:t>（低）到 </a:t>
            </a:r>
            <a:r>
              <a:rPr lang="en-US" altLang="zh-TW" dirty="0">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（高） （</a:t>
            </a:r>
            <a:r>
              <a:rPr lang="en-US" altLang="zh-TW" dirty="0">
                <a:latin typeface="微軟正黑體" panose="020B0604030504040204" pitchFamily="34" charset="-120"/>
                <a:ea typeface="微軟正黑體" panose="020B0604030504040204" pitchFamily="34" charset="-120"/>
              </a:rPr>
              <a:t>Hart</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2006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kern="100" dirty="0">
                <a:effectLst/>
                <a:latin typeface="微軟正黑體" panose="020B0604030504040204" pitchFamily="34" charset="-120"/>
                <a:ea typeface="微軟正黑體" panose="020B0604030504040204" pitchFamily="34" charset="-120"/>
                <a:cs typeface="Times New Roman" panose="02020603050405020304" pitchFamily="18" charset="0"/>
              </a:rPr>
              <a:t>信任量表（</a:t>
            </a:r>
            <a:r>
              <a:rPr lang="en-US" altLang="zh-TW" kern="100" dirty="0">
                <a:effectLst/>
                <a:latin typeface="微軟正黑體" panose="020B0604030504040204" pitchFamily="34" charset="-120"/>
                <a:ea typeface="微軟正黑體" panose="020B0604030504040204" pitchFamily="34" charset="-120"/>
                <a:cs typeface="Times New Roman" panose="02020603050405020304" pitchFamily="18" charset="0"/>
              </a:rPr>
              <a:t>Jian et al., 1998; 2000</a:t>
            </a:r>
            <a:r>
              <a:rPr lang="zh-TW" altLang="en-US" kern="100" dirty="0">
                <a:effectLst/>
                <a:latin typeface="微軟正黑體" panose="020B0604030504040204" pitchFamily="34" charset="-120"/>
                <a:ea typeface="微軟正黑體" panose="020B0604030504040204" pitchFamily="34" charset="-120"/>
                <a:cs typeface="Times New Roman" panose="02020603050405020304" pitchFamily="18" charset="0"/>
              </a:rPr>
              <a:t>）採用李克特</a:t>
            </a:r>
            <a:r>
              <a:rPr lang="en-US" altLang="zh-TW" kern="10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kern="100" dirty="0">
                <a:effectLst/>
                <a:latin typeface="微軟正黑體" panose="020B0604030504040204" pitchFamily="34" charset="-120"/>
                <a:ea typeface="微軟正黑體" panose="020B0604030504040204" pitchFamily="34" charset="-120"/>
                <a:cs typeface="Times New Roman" panose="02020603050405020304" pitchFamily="18" charset="0"/>
              </a:rPr>
              <a:t>分量表，分別為“完全不等於 </a:t>
            </a:r>
            <a:r>
              <a:rPr lang="en-US" altLang="zh-TW" kern="100" dirty="0">
                <a:effectLst/>
                <a:latin typeface="微軟正黑體" panose="020B0604030504040204" pitchFamily="34" charset="-120"/>
                <a:ea typeface="微軟正黑體" panose="020B0604030504040204" pitchFamily="34" charset="-120"/>
                <a:cs typeface="Times New Roman" panose="02020603050405020304" pitchFamily="18" charset="0"/>
              </a:rPr>
              <a:t>= 1”</a:t>
            </a:r>
            <a:r>
              <a:rPr lang="zh-TW" altLang="en-US" kern="100" dirty="0">
                <a:effectLst/>
                <a:latin typeface="微軟正黑體" panose="020B0604030504040204" pitchFamily="34" charset="-120"/>
                <a:ea typeface="微軟正黑體" panose="020B0604030504040204" pitchFamily="34" charset="-120"/>
                <a:cs typeface="Times New Roman" panose="02020603050405020304" pitchFamily="18" charset="0"/>
              </a:rPr>
              <a:t>和“非常 </a:t>
            </a:r>
            <a:r>
              <a:rPr lang="en-US" altLang="zh-TW" kern="100" dirty="0">
                <a:effectLst/>
                <a:latin typeface="微軟正黑體" panose="020B0604030504040204" pitchFamily="34" charset="-120"/>
                <a:ea typeface="微軟正黑體" panose="020B0604030504040204" pitchFamily="34" charset="-120"/>
                <a:cs typeface="Times New Roman" panose="02020603050405020304" pitchFamily="18" charset="0"/>
              </a:rPr>
              <a:t>= 7”</a:t>
            </a:r>
            <a:r>
              <a:rPr lang="zh-TW" altLang="en-US"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0709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接管反應</a:t>
            </a:r>
            <a:r>
              <a:rPr lang="en-US" altLang="zh-TW"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第一次駕駛動作的反應時間（</a:t>
            </a:r>
            <a:r>
              <a:rPr lang="en-US" altLang="zh-TW" sz="1600" dirty="0" err="1">
                <a:latin typeface="微軟正黑體" panose="020B0604030504040204" pitchFamily="34" charset="-120"/>
                <a:ea typeface="微軟正黑體" panose="020B0604030504040204" pitchFamily="34" charset="-120"/>
              </a:rPr>
              <a:t>RTd</a:t>
            </a:r>
            <a:r>
              <a:rPr lang="zh-TW" altLang="en-US" sz="1600" dirty="0">
                <a:latin typeface="微軟正黑體" panose="020B0604030504040204" pitchFamily="34" charset="-120"/>
                <a:ea typeface="微軟正黑體" panose="020B0604030504040204" pitchFamily="34" charset="-120"/>
              </a:rPr>
              <a:t>，秒）</a:t>
            </a:r>
            <a:endParaRPr lang="en-US" altLang="zh-TW" sz="16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第一次注視道路的反應時間（</a:t>
            </a:r>
            <a:r>
              <a:rPr lang="en-US" altLang="zh-TW" dirty="0" err="1">
                <a:latin typeface="微軟正黑體" panose="020B0604030504040204" pitchFamily="34" charset="-120"/>
                <a:ea typeface="微軟正黑體" panose="020B0604030504040204" pitchFamily="34" charset="-120"/>
              </a:rPr>
              <a:t>RTe</a:t>
            </a:r>
            <a:r>
              <a:rPr lang="zh-TW" altLang="en-US" dirty="0">
                <a:latin typeface="微軟正黑體" panose="020B0604030504040204" pitchFamily="34" charset="-120"/>
                <a:ea typeface="微軟正黑體" panose="020B0604030504040204" pitchFamily="34" charset="-120"/>
              </a:rPr>
              <a:t>，秒）</a:t>
            </a:r>
            <a:r>
              <a:rPr lang="en-US" altLang="zh-TW" dirty="0">
                <a:latin typeface="微軟正黑體" panose="020B0604030504040204" pitchFamily="34" charset="-120"/>
                <a:ea typeface="微軟正黑體" panose="020B0604030504040204" pitchFamily="34" charset="-120"/>
              </a:rPr>
              <a:t>:</a:t>
            </a:r>
          </a:p>
          <a:p>
            <a:pPr lvl="1"/>
            <a:r>
              <a:rPr lang="zh-TW" altLang="en-US" sz="1400" dirty="0">
                <a:latin typeface="微軟正黑體" panose="020B0604030504040204" pitchFamily="34" charset="-120"/>
                <a:ea typeface="微軟正黑體" panose="020B0604030504040204" pitchFamily="34" charset="-120"/>
              </a:rPr>
              <a:t>即從發出 </a:t>
            </a:r>
            <a:r>
              <a:rPr lang="en-US" altLang="zh-TW" sz="1400" dirty="0">
                <a:latin typeface="微軟正黑體" panose="020B0604030504040204" pitchFamily="34" charset="-120"/>
                <a:ea typeface="微軟正黑體" panose="020B0604030504040204" pitchFamily="34" charset="-120"/>
              </a:rPr>
              <a:t>TOR </a:t>
            </a:r>
            <a:r>
              <a:rPr lang="zh-TW" altLang="en-US" sz="1400" dirty="0">
                <a:latin typeface="微軟正黑體" panose="020B0604030504040204" pitchFamily="34" charset="-120"/>
                <a:ea typeface="微軟正黑體" panose="020B0604030504040204" pitchFamily="34" charset="-120"/>
              </a:rPr>
              <a:t>到駕駛員注視進入道路區域之間的時間</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變道時的碰撞時間（</a:t>
            </a:r>
            <a:r>
              <a:rPr lang="en-US" altLang="zh-TW" dirty="0" err="1">
                <a:latin typeface="微軟正黑體" panose="020B0604030504040204" pitchFamily="34" charset="-120"/>
                <a:ea typeface="微軟正黑體" panose="020B0604030504040204" pitchFamily="34" charset="-120"/>
              </a:rPr>
              <a:t>TTCoLC</a:t>
            </a:r>
            <a:r>
              <a:rPr lang="zh-TW" altLang="en-US" dirty="0">
                <a:latin typeface="微軟正黑體" panose="020B0604030504040204" pitchFamily="34" charset="-120"/>
                <a:ea typeface="微軟正黑體" panose="020B0604030504040204" pitchFamily="34" charset="-120"/>
              </a:rPr>
              <a:t>，秒）</a:t>
            </a:r>
            <a:r>
              <a:rPr lang="en-US" altLang="zh-TW"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進入車道分隔線的車輛中心（即，該值越高，反應越快）。</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方向盤反轉率</a:t>
            </a:r>
            <a:r>
              <a:rPr lang="en-US" altLang="zh-TW" dirty="0">
                <a:latin typeface="微軟正黑體" panose="020B0604030504040204" pitchFamily="34" charset="-120"/>
                <a:ea typeface="微軟正黑體" panose="020B0604030504040204" pitchFamily="34" charset="-120"/>
              </a:rPr>
              <a:t>:</a:t>
            </a:r>
          </a:p>
          <a:p>
            <a:pPr lvl="1"/>
            <a:r>
              <a:rPr lang="en-US" altLang="zh-TW" sz="1600" dirty="0">
                <a:latin typeface="微軟正黑體" panose="020B0604030504040204" pitchFamily="34" charset="-120"/>
                <a:ea typeface="微軟正黑體" panose="020B0604030504040204" pitchFamily="34" charset="-120"/>
              </a:rPr>
              <a:t>SRR</a:t>
            </a:r>
            <a:r>
              <a:rPr lang="zh-TW" altLang="en-US" sz="1600" dirty="0">
                <a:latin typeface="微軟正黑體" panose="020B0604030504040204" pitchFamily="34" charset="-120"/>
                <a:ea typeface="微軟正黑體" panose="020B0604030504040204" pitchFamily="34" charset="-120"/>
              </a:rPr>
              <a:t>，即每分鐘轉向動作方向改變的次數；一種量化橫向駕駛穩定性的措施；參見 </a:t>
            </a:r>
            <a:r>
              <a:rPr lang="en-US" altLang="zh-TW" sz="1600" dirty="0">
                <a:latin typeface="微軟正黑體" panose="020B0604030504040204" pitchFamily="34" charset="-120"/>
                <a:ea typeface="微軟正黑體" panose="020B0604030504040204" pitchFamily="34" charset="-120"/>
              </a:rPr>
              <a:t>SAE J2944</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2015</a:t>
            </a:r>
            <a:r>
              <a:rPr lang="zh-TW" altLang="en-US" sz="1600" dirty="0">
                <a:latin typeface="微軟正黑體" panose="020B0604030504040204" pitchFamily="34" charset="-120"/>
                <a:ea typeface="微軟正黑體" panose="020B0604030504040204" pitchFamily="34" charset="-120"/>
              </a:rPr>
              <a:t>），而較高的值表示更多的轉向輸入，即，更差的橫向駕駛性能，如 </a:t>
            </a:r>
            <a:r>
              <a:rPr lang="en-US" altLang="zh-TW" sz="1600" dirty="0">
                <a:latin typeface="微軟正黑體" panose="020B0604030504040204" pitchFamily="34" charset="-120"/>
                <a:ea typeface="微軟正黑體" panose="020B0604030504040204" pitchFamily="34" charset="-120"/>
              </a:rPr>
              <a:t>(</a:t>
            </a:r>
            <a:r>
              <a:rPr lang="en-US" altLang="zh-TW" sz="1600" dirty="0" err="1">
                <a:latin typeface="微軟正黑體" panose="020B0604030504040204" pitchFamily="34" charset="-120"/>
                <a:ea typeface="微軟正黑體" panose="020B0604030504040204" pitchFamily="34" charset="-120"/>
              </a:rPr>
              <a:t>Knappe</a:t>
            </a:r>
            <a:r>
              <a:rPr lang="en-US" altLang="zh-TW" sz="1600" dirty="0">
                <a:latin typeface="微軟正黑體" panose="020B0604030504040204" pitchFamily="34" charset="-120"/>
                <a:ea typeface="微軟正黑體" panose="020B0604030504040204" pitchFamily="34" charset="-120"/>
              </a:rPr>
              <a:t> et al., 2007)</a:t>
            </a:r>
          </a:p>
          <a:p>
            <a:endParaRPr lang="en-US" altLang="zh-TW" sz="16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3159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2000" dirty="0">
                <a:latin typeface="微軟正黑體" panose="020B0604030504040204" pitchFamily="34" charset="-120"/>
                <a:ea typeface="微軟正黑體" panose="020B0604030504040204" pitchFamily="34" charset="-120"/>
              </a:rPr>
              <a:t>生理測量</a:t>
            </a:r>
            <a:r>
              <a:rPr lang="en-US" altLang="zh-TW" sz="2000" dirty="0">
                <a:latin typeface="微軟正黑體" panose="020B0604030504040204" pitchFamily="34" charset="-120"/>
                <a:ea typeface="微軟正黑體" panose="020B0604030504040204" pitchFamily="34" charset="-120"/>
              </a:rPr>
              <a:t>:</a:t>
            </a:r>
          </a:p>
          <a:p>
            <a:pPr lvl="1"/>
            <a:r>
              <a:rPr lang="zh-TW" altLang="en-US" dirty="0">
                <a:latin typeface="微軟正黑體" panose="020B0604030504040204" pitchFamily="34" charset="-120"/>
                <a:ea typeface="微軟正黑體" panose="020B0604030504040204" pitchFamily="34" charset="-120"/>
              </a:rPr>
              <a:t>使用 </a:t>
            </a:r>
            <a:r>
              <a:rPr lang="en-US" altLang="zh-TW" dirty="0">
                <a:latin typeface="微軟正黑體" panose="020B0604030504040204" pitchFamily="34" charset="-120"/>
                <a:ea typeface="微軟正黑體" panose="020B0604030504040204" pitchFamily="34" charset="-120"/>
              </a:rPr>
              <a:t>500 Hz </a:t>
            </a:r>
            <a:r>
              <a:rPr lang="en-US" altLang="zh-TW" dirty="0" err="1">
                <a:latin typeface="微軟正黑體" panose="020B0604030504040204" pitchFamily="34" charset="-120"/>
                <a:ea typeface="微軟正黑體" panose="020B0604030504040204" pitchFamily="34" charset="-120"/>
              </a:rPr>
              <a:t>g.tec</a:t>
            </a:r>
            <a:r>
              <a:rPr lang="en-US" altLang="zh-TW" dirty="0">
                <a:latin typeface="微軟正黑體" panose="020B0604030504040204" pitchFamily="34" charset="-120"/>
                <a:ea typeface="微軟正黑體" panose="020B0604030504040204" pitchFamily="34" charset="-120"/>
              </a:rPr>
              <a:t> Nautilus </a:t>
            </a:r>
            <a:r>
              <a:rPr lang="zh-TW" altLang="en-US" dirty="0">
                <a:latin typeface="微軟正黑體" panose="020B0604030504040204" pitchFamily="34" charset="-120"/>
                <a:ea typeface="微軟正黑體" panose="020B0604030504040204" pitchFamily="34" charset="-120"/>
              </a:rPr>
              <a:t>系統同步記錄 </a:t>
            </a:r>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電極心電圖 </a:t>
            </a:r>
            <a:r>
              <a:rPr lang="en-US" altLang="zh-TW" dirty="0">
                <a:latin typeface="微軟正黑體" panose="020B0604030504040204" pitchFamily="34" charset="-120"/>
                <a:ea typeface="微軟正黑體" panose="020B0604030504040204" pitchFamily="34" charset="-120"/>
              </a:rPr>
              <a:t>(ECG) </a:t>
            </a:r>
            <a:r>
              <a:rPr lang="zh-TW" altLang="en-US" dirty="0">
                <a:latin typeface="微軟正黑體" panose="020B0604030504040204" pitchFamily="34" charset="-120"/>
                <a:ea typeface="微軟正黑體" panose="020B0604030504040204" pitchFamily="34" charset="-120"/>
              </a:rPr>
              <a:t>和兩個電極的皮膚電導。</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使用了頭戴式 </a:t>
            </a:r>
            <a:r>
              <a:rPr lang="en-US" altLang="zh-TW" dirty="0" err="1">
                <a:latin typeface="微軟正黑體" panose="020B0604030504040204" pitchFamily="34" charset="-120"/>
                <a:ea typeface="微軟正黑體" panose="020B0604030504040204" pitchFamily="34" charset="-120"/>
              </a:rPr>
              <a:t>Tobii</a:t>
            </a:r>
            <a:r>
              <a:rPr lang="en-US" altLang="zh-TW" dirty="0">
                <a:latin typeface="微軟正黑體" panose="020B0604030504040204" pitchFamily="34" charset="-120"/>
                <a:ea typeface="微軟正黑體" panose="020B0604030504040204" pitchFamily="34" charset="-120"/>
              </a:rPr>
              <a:t> Pro Glasses 2</a:t>
            </a:r>
            <a:r>
              <a:rPr lang="zh-TW" altLang="en-US" dirty="0">
                <a:latin typeface="微軟正黑體" panose="020B0604030504040204" pitchFamily="34" charset="-120"/>
                <a:ea typeface="微軟正黑體" panose="020B0604030504040204" pitchFamily="34" charset="-120"/>
              </a:rPr>
              <a:t>分析了掃視區域。</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5736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0" name="內容版面配置區 2">
            <a:extLst>
              <a:ext uri="{FF2B5EF4-FFF2-40B4-BE49-F238E27FC236}">
                <a16:creationId xmlns:a16="http://schemas.microsoft.com/office/drawing/2014/main" id="{4196C917-EC4C-49CE-8BF5-408E6639FA1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558800" indent="-457200">
              <a:buFont typeface="+mj-lt"/>
              <a:buAutoNum type="arabicPeriod"/>
            </a:pPr>
            <a:r>
              <a:rPr lang="zh-TW" altLang="en-US" dirty="0">
                <a:latin typeface="微軟正黑體" panose="020B0604030504040204" pitchFamily="34" charset="-120"/>
                <a:ea typeface="微軟正黑體" panose="020B0604030504040204" pitchFamily="34" charset="-120"/>
              </a:rPr>
              <a:t>研究的開始必須填寫心理和身體健康問卷（</a:t>
            </a:r>
            <a:r>
              <a:rPr lang="en-US" altLang="zh-TW" dirty="0">
                <a:latin typeface="微軟正黑體" panose="020B0604030504040204" pitchFamily="34" charset="-120"/>
                <a:ea typeface="微軟正黑體" panose="020B0604030504040204" pitchFamily="34" charset="-120"/>
              </a:rPr>
              <a:t>PCL-5</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PHQ-9</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RS-25</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dirty="0">
                <a:latin typeface="微軟正黑體" panose="020B0604030504040204" pitchFamily="34" charset="-120"/>
                <a:ea typeface="微軟正黑體" panose="020B0604030504040204" pitchFamily="34" charset="-120"/>
              </a:rPr>
              <a:t>接著必須戴上生理測量所需的工具和電極</a:t>
            </a:r>
            <a:endParaRPr lang="en-US" altLang="zh-TW"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dirty="0">
                <a:latin typeface="微軟正黑體" panose="020B0604030504040204" pitchFamily="34" charset="-120"/>
                <a:ea typeface="微軟正黑體" panose="020B0604030504040204" pitchFamily="34" charset="-120"/>
              </a:rPr>
              <a:t>並且必須完成一個簡短的練習（大約 </a:t>
            </a:r>
            <a:r>
              <a:rPr lang="en-US" altLang="zh-TW" dirty="0">
                <a:latin typeface="微軟正黑體" panose="020B0604030504040204" pitchFamily="34" charset="-120"/>
                <a:ea typeface="微軟正黑體" panose="020B0604030504040204" pitchFamily="34" charset="-120"/>
              </a:rPr>
              <a:t>5 </a:t>
            </a:r>
            <a:r>
              <a:rPr lang="zh-TW" altLang="en-US" dirty="0">
                <a:latin typeface="微軟正黑體" panose="020B0604030504040204" pitchFamily="34" charset="-120"/>
                <a:ea typeface="微軟正黑體" panose="020B0604030504040204" pitchFamily="34" charset="-120"/>
              </a:rPr>
              <a:t>分鐘共兩次接管且沒有 </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），以使自己熟悉它並學習如何執行接管反應。</a:t>
            </a:r>
          </a:p>
          <a:p>
            <a:pPr marL="558800" indent="-457200">
              <a:buFont typeface="+mj-lt"/>
              <a:buAutoNum type="arabicPeriod"/>
            </a:pPr>
            <a:r>
              <a:rPr lang="zh-TW" altLang="en-US" dirty="0">
                <a:latin typeface="微軟正黑體" panose="020B0604030504040204" pitchFamily="34" charset="-120"/>
                <a:ea typeface="微軟正黑體" panose="020B0604030504040204" pitchFamily="34" charset="-120"/>
              </a:rPr>
              <a:t>一個駕駛模擬器條件大約需要 </a:t>
            </a:r>
            <a:r>
              <a:rPr lang="en-US" altLang="zh-TW" dirty="0">
                <a:latin typeface="微軟正黑體" panose="020B0604030504040204" pitchFamily="34" charset="-120"/>
                <a:ea typeface="微軟正黑體" panose="020B0604030504040204" pitchFamily="34" charset="-120"/>
              </a:rPr>
              <a:t>12 </a:t>
            </a:r>
            <a:r>
              <a:rPr lang="zh-TW" altLang="en-US" dirty="0">
                <a:latin typeface="微軟正黑體" panose="020B0604030504040204" pitchFamily="34" charset="-120"/>
                <a:ea typeface="微軟正黑體" panose="020B0604030504040204" pitchFamily="34" charset="-120"/>
              </a:rPr>
              <a:t>分鐘，其中包括 </a:t>
            </a:r>
            <a:r>
              <a:rPr lang="en-US" altLang="zh-TW" dirty="0">
                <a:latin typeface="微軟正黑體" panose="020B0604030504040204" pitchFamily="34" charset="-120"/>
                <a:ea typeface="微軟正黑體" panose="020B0604030504040204" pitchFamily="34" charset="-120"/>
              </a:rPr>
              <a:t>4 </a:t>
            </a:r>
            <a:r>
              <a:rPr lang="zh-TW" altLang="en-US" dirty="0">
                <a:latin typeface="微軟正黑體" panose="020B0604030504040204" pitchFamily="34" charset="-120"/>
                <a:ea typeface="微軟正黑體" panose="020B0604030504040204" pitchFamily="34" charset="-120"/>
              </a:rPr>
              <a:t>個“使用 </a:t>
            </a:r>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的自動駕駛，被接管和交還中斷”階段。</a:t>
            </a:r>
            <a:endParaRPr lang="en-US" altLang="zh-TW"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dirty="0">
                <a:latin typeface="微軟正黑體" panose="020B0604030504040204" pitchFamily="34" charset="-120"/>
                <a:ea typeface="微軟正黑體" panose="020B0604030504040204" pitchFamily="34" charset="-120"/>
              </a:rPr>
              <a:t>模擬從自動駕駛模式後的第一個 </a:t>
            </a:r>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開始。</a:t>
            </a:r>
            <a:endParaRPr lang="en-US" altLang="zh-TW"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dirty="0">
                <a:latin typeface="微軟正黑體" panose="020B0604030504040204" pitchFamily="34" charset="-120"/>
                <a:ea typeface="微軟正黑體" panose="020B0604030504040204" pitchFamily="34" charset="-120"/>
              </a:rPr>
              <a:t>在這兩個條件中，每完成一個條件就必須完成狀態量表</a:t>
            </a:r>
            <a:r>
              <a:rPr lang="en-US" altLang="zh-TW" dirty="0">
                <a:latin typeface="微軟正黑體" panose="020B0604030504040204" pitchFamily="34" charset="-120"/>
                <a:ea typeface="微軟正黑體" panose="020B0604030504040204" pitchFamily="34" charset="-120"/>
              </a:rPr>
              <a:t>(NASA TLX </a:t>
            </a:r>
            <a:r>
              <a:rPr lang="zh-TW" altLang="en-US" dirty="0">
                <a:latin typeface="微軟正黑體" panose="020B0604030504040204" pitchFamily="34" charset="-120"/>
                <a:ea typeface="微軟正黑體" panose="020B0604030504040204" pitchFamily="34" charset="-120"/>
              </a:rPr>
              <a:t>和信任量表</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53322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4039322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fr-FR"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接管時間在組間（事故與否）沒有組間差異，</a:t>
            </a:r>
            <a:r>
              <a:rPr lang="en-US" altLang="zh-TW" dirty="0">
                <a:latin typeface="微軟正黑體" panose="020B0604030504040204" pitchFamily="34" charset="-120"/>
                <a:ea typeface="微軟正黑體" panose="020B0604030504040204" pitchFamily="34" charset="-120"/>
              </a:rPr>
              <a:t>F (2, 45) = 0.97, p = 0.385, η2p = 0.04</a:t>
            </a:r>
          </a:p>
          <a:p>
            <a:r>
              <a:rPr lang="fr-FR"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接管時間在</a:t>
            </a:r>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方式存在明顯差異（ </a:t>
            </a:r>
            <a:r>
              <a:rPr lang="en-US" altLang="zh-TW" dirty="0">
                <a:latin typeface="微軟正黑體" panose="020B0604030504040204" pitchFamily="34" charset="-120"/>
                <a:ea typeface="微軟正黑體" panose="020B0604030504040204" pitchFamily="34" charset="-120"/>
              </a:rPr>
              <a:t>ASD </a:t>
            </a:r>
            <a:r>
              <a:rPr lang="zh-TW" altLang="en-US" dirty="0">
                <a:latin typeface="微軟正黑體" panose="020B0604030504040204" pitchFamily="34" charset="-120"/>
                <a:ea typeface="微軟正黑體" panose="020B0604030504040204" pitchFamily="34" charset="-120"/>
              </a:rPr>
              <a:t>與 </a:t>
            </a:r>
            <a:r>
              <a:rPr lang="en-US" altLang="zh-TW" dirty="0">
                <a:latin typeface="微軟正黑體" panose="020B0604030504040204" pitchFamily="34" charset="-120"/>
                <a:ea typeface="微軟正黑體" panose="020B0604030504040204" pitchFamily="34" charset="-120"/>
              </a:rPr>
              <a:t>HUD</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F (2, 45) = 11.87</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 0.000</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η2p = 0.35</a:t>
            </a:r>
          </a:p>
          <a:p>
            <a:r>
              <a:rPr lang="zh-TW" altLang="en-US" dirty="0">
                <a:latin typeface="微軟正黑體" panose="020B0604030504040204" pitchFamily="34" charset="-120"/>
                <a:ea typeface="微軟正黑體" panose="020B0604030504040204" pitchFamily="34" charset="-120"/>
              </a:rPr>
              <a:t>事故和 </a:t>
            </a:r>
            <a:r>
              <a:rPr lang="fr-FR"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模式之間沒有交互作用，</a:t>
            </a:r>
            <a:r>
              <a:rPr lang="fr-FR" altLang="zh-TW" dirty="0">
                <a:latin typeface="微軟正黑體" panose="020B0604030504040204" pitchFamily="34" charset="-120"/>
                <a:ea typeface="微軟正黑體" panose="020B0604030504040204" pitchFamily="34" charset="-120"/>
              </a:rPr>
              <a:t>F (2, 45) = 1.69, p = 0.197, </a:t>
            </a:r>
            <a:r>
              <a:rPr lang="el-GR" altLang="zh-TW" dirty="0">
                <a:latin typeface="微軟正黑體" panose="020B0604030504040204" pitchFamily="34" charset="-120"/>
                <a:ea typeface="微軟正黑體" panose="020B0604030504040204" pitchFamily="34" charset="-120"/>
              </a:rPr>
              <a:t>η2</a:t>
            </a:r>
            <a:r>
              <a:rPr lang="fr-FR" altLang="zh-TW" dirty="0">
                <a:latin typeface="微軟正黑體" panose="020B0604030504040204" pitchFamily="34" charset="-120"/>
                <a:ea typeface="微軟正黑體" panose="020B0604030504040204" pitchFamily="34" charset="-120"/>
              </a:rPr>
              <a:t>p = 0.07</a:t>
            </a:r>
            <a:r>
              <a:rPr lang="zh-TW" altLang="fr-FR"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94122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駕駛性能中兩個</a:t>
            </a:r>
            <a:r>
              <a:rPr lang="zh-TW" altLang="en-US" dirty="0">
                <a:solidFill>
                  <a:srgbClr val="FF0000"/>
                </a:solidFill>
                <a:latin typeface="微軟正黑體" panose="020B0604030504040204" pitchFamily="34" charset="-120"/>
                <a:ea typeface="微軟正黑體" panose="020B0604030504040204" pitchFamily="34" charset="-120"/>
              </a:rPr>
              <a:t> 自變項</a:t>
            </a:r>
            <a:r>
              <a:rPr lang="zh-TW" altLang="en-US" dirty="0">
                <a:latin typeface="微軟正黑體" panose="020B0604030504040204" pitchFamily="34" charset="-120"/>
                <a:ea typeface="微軟正黑體" panose="020B0604030504040204" pitchFamily="34" charset="-120"/>
              </a:rPr>
              <a:t>之間的相互作用，</a:t>
            </a:r>
            <a:r>
              <a:rPr lang="en-US" altLang="zh-TW" dirty="0">
                <a:latin typeface="微軟正黑體" panose="020B0604030504040204" pitchFamily="34" charset="-120"/>
                <a:ea typeface="微軟正黑體" panose="020B0604030504040204" pitchFamily="34" charset="-120"/>
              </a:rPr>
              <a:t>F (3, 49) = 0.87</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 0.463</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η2p = 0.05</a:t>
            </a:r>
          </a:p>
          <a:p>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模式存在顯著差異，</a:t>
            </a:r>
            <a:r>
              <a:rPr lang="en-US" altLang="zh-TW" dirty="0">
                <a:latin typeface="微軟正黑體" panose="020B0604030504040204" pitchFamily="34" charset="-120"/>
                <a:ea typeface="微軟正黑體" panose="020B0604030504040204" pitchFamily="34" charset="-120"/>
              </a:rPr>
              <a:t>F (2, 45) = 16.82, p = 0.000, η2p = 0.43</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HUD</a:t>
            </a:r>
            <a:r>
              <a:rPr lang="zh-TW" altLang="en-US" dirty="0">
                <a:latin typeface="微軟正黑體" panose="020B0604030504040204" pitchFamily="34" charset="-120"/>
                <a:ea typeface="微軟正黑體" panose="020B0604030504040204" pitchFamily="34" charset="-120"/>
              </a:rPr>
              <a:t>條件的瞳孔直徑顯著小於 </a:t>
            </a:r>
            <a:r>
              <a:rPr lang="en-US" altLang="zh-TW" dirty="0">
                <a:latin typeface="微軟正黑體" panose="020B0604030504040204" pitchFamily="34" charset="-120"/>
                <a:ea typeface="微軟正黑體" panose="020B0604030504040204" pitchFamily="34" charset="-120"/>
              </a:rPr>
              <a:t>ASD</a:t>
            </a:r>
            <a:r>
              <a:rPr lang="zh-TW" altLang="en-US" dirty="0">
                <a:latin typeface="微軟正黑體" panose="020B0604030504040204" pitchFamily="34" charset="-120"/>
                <a:ea typeface="微軟正黑體" panose="020B0604030504040204" pitchFamily="34" charset="-120"/>
              </a:rPr>
              <a:t>條件。</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壓力</a:t>
            </a:r>
            <a:r>
              <a:rPr lang="en-US" altLang="zh-TW" dirty="0">
                <a:latin typeface="微軟正黑體" panose="020B0604030504040204" pitchFamily="34" charset="-120"/>
                <a:ea typeface="微軟正黑體" panose="020B0604030504040204" pitchFamily="34" charset="-120"/>
              </a:rPr>
              <a:t>(GSR)</a:t>
            </a:r>
            <a:r>
              <a:rPr lang="zh-TW" altLang="en-US" dirty="0">
                <a:latin typeface="微軟正黑體" panose="020B0604030504040204" pitchFamily="34" charset="-120"/>
                <a:ea typeface="微軟正黑體" panose="020B0604030504040204" pitchFamily="34" charset="-120"/>
              </a:rPr>
              <a:t>方面主效果及交互作用皆不顯著</a:t>
            </a:r>
            <a:r>
              <a:rPr lang="en-US" altLang="zh-TW"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事故 </a:t>
            </a:r>
            <a:r>
              <a:rPr lang="en-US" altLang="zh-TW" sz="1600" dirty="0">
                <a:latin typeface="微軟正黑體" panose="020B0604030504040204" pitchFamily="34" charset="-120"/>
                <a:ea typeface="微軟正黑體" panose="020B0604030504040204" pitchFamily="34" charset="-120"/>
              </a:rPr>
              <a:t>F (3, 49) = 0.63, p = 0.601, η2p = 0.04</a:t>
            </a:r>
          </a:p>
          <a:p>
            <a:pPr lvl="1"/>
            <a:r>
              <a:rPr lang="en-US" altLang="zh-TW" sz="1600" dirty="0">
                <a:latin typeface="微軟正黑體" panose="020B0604030504040204" pitchFamily="34" charset="-120"/>
                <a:ea typeface="微軟正黑體" panose="020B0604030504040204" pitchFamily="34" charset="-120"/>
              </a:rPr>
              <a:t>NDRT F (3, 49) = 0.31, p = 0.822, η2p = 0.02</a:t>
            </a:r>
          </a:p>
          <a:p>
            <a:pPr lvl="1"/>
            <a:r>
              <a:rPr lang="zh-TW" altLang="en-US" sz="1600" dirty="0">
                <a:latin typeface="微軟正黑體" panose="020B0604030504040204" pitchFamily="34" charset="-120"/>
                <a:ea typeface="微軟正黑體" panose="020B0604030504040204" pitchFamily="34" charset="-120"/>
              </a:rPr>
              <a:t>交互作用</a:t>
            </a:r>
            <a:r>
              <a:rPr lang="en-US" altLang="zh-TW" sz="1600" dirty="0">
                <a:latin typeface="微軟正黑體" panose="020B0604030504040204" pitchFamily="34" charset="-120"/>
                <a:ea typeface="微軟正黑體" panose="020B0604030504040204" pitchFamily="34" charset="-120"/>
              </a:rPr>
              <a:t>F (3, 49) = 0.73, p = 0.540, η2p = 0.04</a:t>
            </a:r>
          </a:p>
        </p:txBody>
      </p:sp>
    </p:spTree>
    <p:extLst>
      <p:ext uri="{BB962C8B-B14F-4D97-AF65-F5344CB8AC3E}">
        <p14:creationId xmlns:p14="http://schemas.microsoft.com/office/powerpoint/2010/main" val="1527195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心電圖測量</a:t>
            </a:r>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模式存在顯著差異 </a:t>
            </a:r>
            <a:r>
              <a:rPr lang="en-US" altLang="zh-TW" dirty="0">
                <a:latin typeface="微軟正黑體" panose="020B0604030504040204" pitchFamily="34" charset="-120"/>
                <a:ea typeface="微軟正黑體" panose="020B0604030504040204" pitchFamily="34" charset="-120"/>
              </a:rPr>
              <a:t>F (3, 44) = 4.06, p = 0.013, η2p = 0.22</a:t>
            </a:r>
            <a:r>
              <a:rPr lang="zh-TW" altLang="en-US" dirty="0">
                <a:latin typeface="微軟正黑體" panose="020B0604030504040204" pitchFamily="34" charset="-120"/>
                <a:ea typeface="微軟正黑體" panose="020B0604030504040204" pitchFamily="34" charset="-120"/>
              </a:rPr>
              <a:t>。其他皆不顯著。</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NASA TLX </a:t>
            </a:r>
            <a:r>
              <a:rPr lang="zh-TW" altLang="en-US" dirty="0">
                <a:latin typeface="微軟正黑體" panose="020B0604030504040204" pitchFamily="34" charset="-120"/>
                <a:ea typeface="微軟正黑體" panose="020B0604030504040204" pitchFamily="34" charset="-120"/>
              </a:rPr>
              <a:t>得分表明與 </a:t>
            </a:r>
            <a:r>
              <a:rPr lang="en-US" altLang="zh-TW" dirty="0">
                <a:latin typeface="微軟正黑體" panose="020B0604030504040204" pitchFamily="34" charset="-120"/>
                <a:ea typeface="微軟正黑體" panose="020B0604030504040204" pitchFamily="34" charset="-120"/>
              </a:rPr>
              <a:t>HUD </a:t>
            </a:r>
            <a:r>
              <a:rPr lang="zh-TW" altLang="en-US" dirty="0">
                <a:latin typeface="微軟正黑體" panose="020B0604030504040204" pitchFamily="34" charset="-120"/>
                <a:ea typeface="微軟正黑體" panose="020B0604030504040204" pitchFamily="34" charset="-120"/>
              </a:rPr>
              <a:t>條件相比，</a:t>
            </a:r>
            <a:r>
              <a:rPr lang="en-US" altLang="zh-TW" dirty="0">
                <a:latin typeface="微軟正黑體" panose="020B0604030504040204" pitchFamily="34" charset="-120"/>
                <a:ea typeface="微軟正黑體" panose="020B0604030504040204" pitchFamily="34" charset="-120"/>
              </a:rPr>
              <a:t>ASD </a:t>
            </a:r>
            <a:r>
              <a:rPr lang="zh-TW" altLang="en-US" dirty="0">
                <a:latin typeface="微軟正黑體" panose="020B0604030504040204" pitchFamily="34" charset="-120"/>
                <a:ea typeface="微軟正黑體" panose="020B0604030504040204" pitchFamily="34" charset="-120"/>
              </a:rPr>
              <a:t>條件報告的認知負荷量較低。主效果及交互作用皆不顯著</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41347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1</a:t>
            </a:r>
            <a:endParaRPr lang="zh-TW" altLang="en-US"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1E42352F-456D-4607-A398-0D9698383726}"/>
              </a:ext>
            </a:extLst>
          </p:cNvPr>
          <p:cNvPicPr>
            <a:picLocks noChangeAspect="1"/>
          </p:cNvPicPr>
          <p:nvPr/>
        </p:nvPicPr>
        <p:blipFill>
          <a:blip r:embed="rId3"/>
          <a:stretch>
            <a:fillRect/>
          </a:stretch>
        </p:blipFill>
        <p:spPr>
          <a:xfrm>
            <a:off x="0" y="76609"/>
            <a:ext cx="9144000" cy="4990282"/>
          </a:xfrm>
          <a:prstGeom prst="rect">
            <a:avLst/>
          </a:prstGeom>
        </p:spPr>
      </p:pic>
    </p:spTree>
    <p:extLst>
      <p:ext uri="{BB962C8B-B14F-4D97-AF65-F5344CB8AC3E}">
        <p14:creationId xmlns:p14="http://schemas.microsoft.com/office/powerpoint/2010/main" val="135987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3935566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由於 </a:t>
            </a:r>
            <a:r>
              <a:rPr lang="en-US" altLang="zh-TW" dirty="0">
                <a:latin typeface="微軟正黑體" panose="020B0604030504040204" pitchFamily="34" charset="-120"/>
                <a:ea typeface="微軟正黑體" panose="020B0604030504040204" pitchFamily="34" charset="-120"/>
              </a:rPr>
              <a:t>RTA </a:t>
            </a:r>
            <a:r>
              <a:rPr lang="zh-TW" altLang="en-US" dirty="0">
                <a:latin typeface="微軟正黑體" panose="020B0604030504040204" pitchFamily="34" charset="-120"/>
                <a:ea typeface="微軟正黑體" panose="020B0604030504040204" pitchFamily="34" charset="-120"/>
              </a:rPr>
              <a:t>對所有道路使用者一直存在威脅，重要的是要知道事故不一定會影響駕駛、</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或 </a:t>
            </a:r>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表現，也不會影響其他生理壓力測量或認知自我評估</a:t>
            </a:r>
            <a:r>
              <a:rPr lang="en-US" altLang="zh-TW" dirty="0">
                <a:latin typeface="微軟正黑體" panose="020B0604030504040204" pitchFamily="34" charset="-120"/>
                <a:ea typeface="微軟正黑體" panose="020B0604030504040204" pitchFamily="34" charset="-120"/>
              </a:rPr>
              <a:t>SAE 3 </a:t>
            </a:r>
            <a:r>
              <a:rPr lang="zh-TW" altLang="en-US" dirty="0">
                <a:latin typeface="微軟正黑體" panose="020B0604030504040204" pitchFamily="34" charset="-120"/>
                <a:ea typeface="微軟正黑體" panose="020B0604030504040204" pitchFamily="34" charset="-120"/>
              </a:rPr>
              <a:t>級的負載或信任。</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經歷過嚴重 </a:t>
            </a:r>
            <a:r>
              <a:rPr lang="en-US" altLang="zh-TW" dirty="0">
                <a:latin typeface="微軟正黑體" panose="020B0604030504040204" pitchFamily="34" charset="-120"/>
                <a:ea typeface="微軟正黑體" panose="020B0604030504040204" pitchFamily="34" charset="-120"/>
              </a:rPr>
              <a:t>RTA </a:t>
            </a:r>
            <a:r>
              <a:rPr lang="zh-TW" altLang="en-US" dirty="0">
                <a:latin typeface="微軟正黑體" panose="020B0604030504040204" pitchFamily="34" charset="-120"/>
                <a:ea typeface="微軟正黑體" panose="020B0604030504040204" pitchFamily="34" charset="-120"/>
              </a:rPr>
              <a:t>的受試者應該表現出非常高的喚醒，根據 </a:t>
            </a:r>
            <a:r>
              <a:rPr lang="en-US" altLang="zh-TW" dirty="0">
                <a:latin typeface="微軟正黑體" panose="020B0604030504040204" pitchFamily="34" charset="-120"/>
                <a:ea typeface="微軟正黑體" panose="020B0604030504040204" pitchFamily="34" charset="-120"/>
              </a:rPr>
              <a:t>Yerkes-Dodson </a:t>
            </a:r>
            <a:r>
              <a:rPr lang="zh-TW" altLang="en-US" dirty="0">
                <a:latin typeface="微軟正黑體" panose="020B0604030504040204" pitchFamily="34" charset="-120"/>
                <a:ea typeface="微軟正黑體" panose="020B0604030504040204" pitchFamily="34" charset="-120"/>
              </a:rPr>
              <a:t>定律（</a:t>
            </a:r>
            <a:r>
              <a:rPr lang="en-US" altLang="zh-TW" dirty="0">
                <a:latin typeface="微軟正黑體" panose="020B0604030504040204" pitchFamily="34" charset="-120"/>
                <a:ea typeface="微軟正黑體" panose="020B0604030504040204" pitchFamily="34" charset="-120"/>
              </a:rPr>
              <a:t>Yerkes &amp; Dodson</a:t>
            </a:r>
            <a:r>
              <a:rPr lang="zh-TW" altLang="en-US" dirty="0">
                <a:latin typeface="微軟正黑體" panose="020B0604030504040204" pitchFamily="34" charset="-120"/>
                <a:ea typeface="微軟正黑體" panose="020B0604030504040204" pitchFamily="34" charset="-120"/>
              </a:rPr>
              <a:t>），這應該會導致較差的表現</a:t>
            </a:r>
            <a:r>
              <a:rPr lang="en-US" altLang="zh-TW" dirty="0">
                <a:latin typeface="微軟正黑體" panose="020B0604030504040204" pitchFamily="34" charset="-120"/>
                <a:ea typeface="微軟正黑體" panose="020B0604030504040204" pitchFamily="34" charset="-120"/>
              </a:rPr>
              <a:t>, 1908)</a:t>
            </a:r>
            <a:r>
              <a:rPr lang="zh-TW" altLang="en-US" dirty="0">
                <a:latin typeface="微軟正黑體" panose="020B0604030504040204" pitchFamily="34" charset="-120"/>
                <a:ea typeface="微軟正黑體" panose="020B0604030504040204" pitchFamily="34" charset="-120"/>
              </a:rPr>
              <a:t>，他們實際上沒有表現出，也沒有報告在 </a:t>
            </a:r>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和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任務期間比沒有 </a:t>
            </a:r>
            <a:r>
              <a:rPr lang="en-US" altLang="zh-TW" dirty="0">
                <a:latin typeface="微軟正黑體" panose="020B0604030504040204" pitchFamily="34" charset="-120"/>
                <a:ea typeface="微軟正黑體" panose="020B0604030504040204" pitchFamily="34" charset="-120"/>
              </a:rPr>
              <a:t>RTA </a:t>
            </a:r>
            <a:r>
              <a:rPr lang="zh-TW" altLang="en-US" dirty="0">
                <a:latin typeface="微軟正黑體" panose="020B0604030504040204" pitchFamily="34" charset="-120"/>
                <a:ea typeface="微軟正黑體" panose="020B0604030504040204" pitchFamily="34" charset="-120"/>
              </a:rPr>
              <a:t>經驗的人有更高的覺醒。</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我們想指出，對於參與者來說，兩種 </a:t>
            </a:r>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條件下的任務可能太容易了，以至於他們可能沒有充分區分事故和非事故團體。</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37317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道路交通事故 </a:t>
            </a:r>
            <a:r>
              <a:rPr lang="en-US" altLang="zh-TW" dirty="0">
                <a:latin typeface="微軟正黑體" panose="020B0604030504040204" pitchFamily="34" charset="-120"/>
                <a:ea typeface="微軟正黑體" panose="020B0604030504040204" pitchFamily="34" charset="-120"/>
              </a:rPr>
              <a:t>(RTA) </a:t>
            </a:r>
            <a:r>
              <a:rPr lang="zh-TW" altLang="en-US" dirty="0">
                <a:latin typeface="微軟正黑體" panose="020B0604030504040204" pitchFamily="34" charset="-120"/>
                <a:ea typeface="微軟正黑體" panose="020B0604030504040204" pitchFamily="34" charset="-120"/>
              </a:rPr>
              <a:t>對交通願景（即道路交通系統內的零死亡和零重傷；</a:t>
            </a:r>
            <a:r>
              <a:rPr lang="en-US" altLang="zh-TW" dirty="0">
                <a:latin typeface="微軟正黑體" panose="020B0604030504040204" pitchFamily="34" charset="-120"/>
                <a:ea typeface="微軟正黑體" panose="020B0604030504040204" pitchFamily="34" charset="-120"/>
              </a:rPr>
              <a:t>Belin et al., 1997; Johansson, 2009</a:t>
            </a:r>
            <a:r>
              <a:rPr lang="zh-TW" altLang="en-US" dirty="0">
                <a:latin typeface="微軟正黑體" panose="020B0604030504040204" pitchFamily="34" charset="-120"/>
                <a:ea typeface="微軟正黑體" panose="020B0604030504040204" pitchFamily="34" charset="-120"/>
              </a:rPr>
              <a:t>）是重大的挑戰。</a:t>
            </a:r>
          </a:p>
          <a:p>
            <a:r>
              <a:rPr lang="zh-TW" altLang="en-US" dirty="0">
                <a:latin typeface="微軟正黑體" panose="020B0604030504040204" pitchFamily="34" charset="-120"/>
                <a:ea typeface="微軟正黑體" panose="020B0604030504040204" pitchFamily="34" charset="-120"/>
              </a:rPr>
              <a:t>每年仍有約 </a:t>
            </a:r>
            <a:r>
              <a:rPr lang="en-US" altLang="zh-TW" dirty="0">
                <a:latin typeface="微軟正黑體" panose="020B0604030504040204" pitchFamily="34" charset="-120"/>
                <a:ea typeface="微軟正黑體" panose="020B0604030504040204" pitchFamily="34" charset="-120"/>
              </a:rPr>
              <a:t>135 </a:t>
            </a:r>
            <a:r>
              <a:rPr lang="zh-TW" altLang="en-US" dirty="0">
                <a:latin typeface="微軟正黑體" panose="020B0604030504040204" pitchFamily="34" charset="-120"/>
                <a:ea typeface="微軟正黑體" panose="020B0604030504040204" pitchFamily="34" charset="-120"/>
              </a:rPr>
              <a:t>萬人死於道路交通事故，這是低收入、中低收入和中高收入國家的十大主要死因之一（</a:t>
            </a:r>
            <a:r>
              <a:rPr lang="en-US" altLang="zh-TW" dirty="0" err="1">
                <a:latin typeface="微軟正黑體" panose="020B0604030504040204" pitchFamily="34" charset="-120"/>
                <a:ea typeface="微軟正黑體" panose="020B0604030504040204" pitchFamily="34" charset="-120"/>
              </a:rPr>
              <a:t>Bener</a:t>
            </a:r>
            <a:r>
              <a:rPr lang="en-US" altLang="zh-TW" dirty="0">
                <a:latin typeface="微軟正黑體" panose="020B0604030504040204" pitchFamily="34" charset="-120"/>
                <a:ea typeface="微軟正黑體" panose="020B0604030504040204" pitchFamily="34" charset="-120"/>
              </a:rPr>
              <a:t>, 2005</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Manyara</a:t>
            </a:r>
            <a:r>
              <a:rPr lang="en-US" altLang="zh-TW" dirty="0">
                <a:latin typeface="微軟正黑體" panose="020B0604030504040204" pitchFamily="34" charset="-120"/>
                <a:ea typeface="微軟正黑體" panose="020B0604030504040204" pitchFamily="34" charset="-120"/>
              </a:rPr>
              <a:t>, 2016</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Museru</a:t>
            </a:r>
            <a:r>
              <a:rPr lang="en-US" altLang="zh-TW" dirty="0">
                <a:latin typeface="微軟正黑體" panose="020B0604030504040204" pitchFamily="34" charset="-120"/>
                <a:ea typeface="微軟正黑體" panose="020B0604030504040204" pitchFamily="34" charset="-120"/>
              </a:rPr>
              <a:t> et al., 2002</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Singh, 2017</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WHO 2020a</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b</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42299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RTA </a:t>
            </a:r>
            <a:r>
              <a:rPr lang="zh-TW" altLang="en-US" dirty="0">
                <a:latin typeface="微軟正黑體" panose="020B0604030504040204" pitchFamily="34" charset="-120"/>
                <a:ea typeface="微軟正黑體" panose="020B0604030504040204" pitchFamily="34" charset="-120"/>
              </a:rPr>
              <a:t>是由人為因素引起的，例如超速、分心（例如，使用電話）、未係安全帶、酒駕、吸毒和不遵守交通規則，以及自然和外部影響（即動物穿越、極端天氣條件、糟糕的道路等），或由於技術問題，例如輪胎爆胎（</a:t>
            </a:r>
            <a:r>
              <a:rPr lang="en-US" altLang="zh-TW" dirty="0">
                <a:latin typeface="微軟正黑體" panose="020B0604030504040204" pitchFamily="34" charset="-120"/>
                <a:ea typeface="微軟正黑體" panose="020B0604030504040204" pitchFamily="34" charset="-120"/>
              </a:rPr>
              <a:t>Ansari et al., 2000</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Gopalakrishnan,</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2012</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Mayou</a:t>
            </a:r>
            <a:r>
              <a:rPr lang="en-US" altLang="zh-TW" dirty="0">
                <a:latin typeface="微軟正黑體" panose="020B0604030504040204" pitchFamily="34" charset="-120"/>
                <a:ea typeface="微軟正黑體" panose="020B0604030504040204" pitchFamily="34" charset="-120"/>
              </a:rPr>
              <a:t> et al., 1993</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Valent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 2002</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Vorko</a:t>
            </a:r>
            <a:r>
              <a:rPr lang="en-US" altLang="zh-TW"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Jovi´c</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fr-FR" altLang="zh-TW" dirty="0">
                <a:latin typeface="微軟正黑體" panose="020B0604030504040204" pitchFamily="34" charset="-120"/>
                <a:ea typeface="微軟正黑體" panose="020B0604030504040204" pitchFamily="34" charset="-120"/>
              </a:rPr>
              <a:t>Mayou et al. (1993)</a:t>
            </a:r>
            <a:r>
              <a:rPr lang="zh-TW" altLang="en-US" dirty="0">
                <a:latin typeface="微軟正黑體" panose="020B0604030504040204" pitchFamily="34" charset="-120"/>
                <a:ea typeface="微軟正黑體" panose="020B0604030504040204" pitchFamily="34" charset="-120"/>
              </a:rPr>
              <a:t>調查了嚴重 </a:t>
            </a:r>
            <a:r>
              <a:rPr lang="en-US" altLang="zh-TW" dirty="0">
                <a:latin typeface="微軟正黑體" panose="020B0604030504040204" pitchFamily="34" charset="-120"/>
                <a:ea typeface="微軟正黑體" panose="020B0604030504040204" pitchFamily="34" charset="-120"/>
              </a:rPr>
              <a:t>RTA </a:t>
            </a:r>
            <a:r>
              <a:rPr lang="zh-TW" altLang="en-US" dirty="0">
                <a:latin typeface="微軟正黑體" panose="020B0604030504040204" pitchFamily="34" charset="-120"/>
                <a:ea typeface="微軟正黑體" panose="020B0604030504040204" pitchFamily="34" charset="-120"/>
              </a:rPr>
              <a:t>的心理影響，並觀察到</a:t>
            </a:r>
            <a:r>
              <a:rPr lang="en-US" altLang="zh-TW" dirty="0">
                <a:latin typeface="微軟正黑體" panose="020B0604030504040204" pitchFamily="34" charset="-120"/>
                <a:ea typeface="微軟正黑體" panose="020B0604030504040204" pitchFamily="34" charset="-120"/>
              </a:rPr>
              <a:t>20%</a:t>
            </a:r>
            <a:r>
              <a:rPr lang="zh-TW" altLang="en-US" dirty="0">
                <a:latin typeface="微軟正黑體" panose="020B0604030504040204" pitchFamily="34" charset="-120"/>
                <a:ea typeface="微軟正黑體" panose="020B0604030504040204" pitchFamily="34" charset="-120"/>
              </a:rPr>
              <a:t>出現急性應激綜合症，而在 </a:t>
            </a:r>
            <a:r>
              <a:rPr lang="en-US" altLang="zh-TW" dirty="0">
                <a:latin typeface="微軟正黑體" panose="020B0604030504040204" pitchFamily="34" charset="-120"/>
                <a:ea typeface="微軟正黑體" panose="020B0604030504040204" pitchFamily="34" charset="-120"/>
              </a:rPr>
              <a:t>12 </a:t>
            </a:r>
            <a:r>
              <a:rPr lang="zh-TW" altLang="en-US" dirty="0">
                <a:latin typeface="微軟正黑體" panose="020B0604030504040204" pitchFamily="34" charset="-120"/>
                <a:ea typeface="微軟正黑體" panose="020B0604030504040204" pitchFamily="34" charset="-120"/>
              </a:rPr>
              <a:t>個月後焦慮、抑鬱和創傷後症狀增加事故發生得更頻繁。</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158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0" name="內容版面配置區 2">
            <a:extLst>
              <a:ext uri="{FF2B5EF4-FFF2-40B4-BE49-F238E27FC236}">
                <a16:creationId xmlns:a16="http://schemas.microsoft.com/office/drawing/2014/main" id="{AB9576E2-94E6-41A9-9F7B-B99C987965AD}"/>
              </a:ext>
            </a:extLst>
          </p:cNvPr>
          <p:cNvSpPr txBox="1">
            <a:spLocks/>
          </p:cNvSpPr>
          <p:nvPr/>
        </p:nvSpPr>
        <p:spPr>
          <a:xfrm>
            <a:off x="293683" y="1442178"/>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雖然市場上已經有部分自動駕駛系統（</a:t>
            </a:r>
            <a:r>
              <a:rPr lang="en-US" altLang="zh-TW" dirty="0">
                <a:latin typeface="微軟正黑體" panose="020B0604030504040204" pitchFamily="34" charset="-120"/>
                <a:ea typeface="微軟正黑體" panose="020B0604030504040204" pitchFamily="34" charset="-120"/>
              </a:rPr>
              <a:t>SAE 2 </a:t>
            </a:r>
            <a:r>
              <a:rPr lang="zh-TW" altLang="en-US" dirty="0">
                <a:latin typeface="微軟正黑體" panose="020B0604030504040204" pitchFamily="34" charset="-120"/>
                <a:ea typeface="微軟正黑體" panose="020B0604030504040204" pitchFamily="34" charset="-120"/>
              </a:rPr>
              <a:t>級，如特斯拉 </a:t>
            </a:r>
            <a:r>
              <a:rPr lang="en-US" altLang="zh-TW" dirty="0">
                <a:latin typeface="微軟正黑體" panose="020B0604030504040204" pitchFamily="34" charset="-120"/>
                <a:ea typeface="微軟正黑體" panose="020B0604030504040204" pitchFamily="34" charset="-120"/>
              </a:rPr>
              <a:t>Autopilot </a:t>
            </a:r>
            <a:r>
              <a:rPr lang="zh-TW" altLang="en-US" dirty="0">
                <a:latin typeface="微軟正黑體" panose="020B0604030504040204" pitchFamily="34" charset="-120"/>
                <a:ea typeface="微軟正黑體" panose="020B0604030504040204" pitchFamily="34" charset="-120"/>
              </a:rPr>
              <a:t>或凱迪拉克超級巡航），但在這方面的下一個進化步驟是條件自動化（</a:t>
            </a:r>
            <a:r>
              <a:rPr lang="en-US" altLang="zh-TW" dirty="0">
                <a:latin typeface="微軟正黑體" panose="020B0604030504040204" pitchFamily="34" charset="-120"/>
                <a:ea typeface="微軟正黑體" panose="020B0604030504040204" pitchFamily="34" charset="-120"/>
              </a:rPr>
              <a:t>SAE 3 </a:t>
            </a:r>
            <a:r>
              <a:rPr lang="zh-TW" altLang="en-US" dirty="0">
                <a:latin typeface="微軟正黑體" panose="020B0604030504040204" pitchFamily="34" charset="-120"/>
                <a:ea typeface="微軟正黑體" panose="020B0604030504040204" pitchFamily="34" charset="-120"/>
              </a:rPr>
              <a:t>級）。在這裡，司機可能會從事與駕駛無關的任務 </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因為在 </a:t>
            </a:r>
            <a:r>
              <a:rPr lang="en-US" altLang="zh-TW" dirty="0">
                <a:latin typeface="微軟正黑體" panose="020B0604030504040204" pitchFamily="34" charset="-120"/>
                <a:ea typeface="微軟正黑體" panose="020B0604030504040204" pitchFamily="34" charset="-120"/>
              </a:rPr>
              <a:t>SAE 3 </a:t>
            </a:r>
            <a:r>
              <a:rPr lang="zh-TW" altLang="en-US" dirty="0">
                <a:latin typeface="微軟正黑體" panose="020B0604030504040204" pitchFamily="34" charset="-120"/>
                <a:ea typeface="微軟正黑體" panose="020B0604030504040204" pitchFamily="34" charset="-120"/>
              </a:rPr>
              <a:t>級中，駕駛員可能第一次從事駕駛以外的任務 </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，但仍必須執行安全關鍵任務 </a:t>
            </a:r>
            <a:r>
              <a:rPr lang="en-US" altLang="zh-TW" dirty="0">
                <a:latin typeface="微軟正黑體" panose="020B0604030504040204" pitchFamily="34" charset="-120"/>
                <a:ea typeface="微軟正黑體" panose="020B0604030504040204" pitchFamily="34" charset="-120"/>
              </a:rPr>
              <a:t>(TOR)</a:t>
            </a:r>
            <a:r>
              <a:rPr lang="zh-TW" altLang="en-US" dirty="0">
                <a:latin typeface="微軟正黑體" panose="020B0604030504040204" pitchFamily="34" charset="-120"/>
                <a:ea typeface="微軟正黑體" panose="020B0604030504040204" pitchFamily="34" charset="-120"/>
              </a:rPr>
              <a:t>。即使 </a:t>
            </a:r>
            <a:r>
              <a:rPr lang="en-US" altLang="zh-TW" dirty="0">
                <a:latin typeface="微軟正黑體" panose="020B0604030504040204" pitchFamily="34" charset="-120"/>
                <a:ea typeface="微軟正黑體" panose="020B0604030504040204" pitchFamily="34" charset="-120"/>
              </a:rPr>
              <a:t>SAE 3 </a:t>
            </a:r>
            <a:r>
              <a:rPr lang="zh-TW" altLang="en-US" dirty="0">
                <a:latin typeface="微軟正黑體" panose="020B0604030504040204" pitchFamily="34" charset="-120"/>
                <a:ea typeface="微軟正黑體" panose="020B0604030504040204" pitchFamily="34" charset="-120"/>
              </a:rPr>
              <a:t>級車輛使駕駛員面臨 </a:t>
            </a:r>
            <a:r>
              <a:rPr lang="en-US" altLang="zh-TW" dirty="0">
                <a:latin typeface="微軟正黑體" panose="020B0604030504040204" pitchFamily="34" charset="-120"/>
                <a:ea typeface="微軟正黑體" panose="020B0604030504040204" pitchFamily="34" charset="-120"/>
              </a:rPr>
              <a:t>RTA </a:t>
            </a:r>
            <a:r>
              <a:rPr lang="zh-TW" altLang="en-US" dirty="0">
                <a:latin typeface="微軟正黑體" panose="020B0604030504040204" pitchFamily="34" charset="-120"/>
                <a:ea typeface="微軟正黑體" panose="020B0604030504040204" pitchFamily="34" charset="-120"/>
              </a:rPr>
              <a:t>危險的頻率要低得多，駕駛員在 </a:t>
            </a:r>
            <a:r>
              <a:rPr lang="en-US" altLang="zh-TW" dirty="0">
                <a:latin typeface="微軟正黑體" panose="020B0604030504040204" pitchFamily="34" charset="-120"/>
                <a:ea typeface="微軟正黑體" panose="020B0604030504040204" pitchFamily="34" charset="-120"/>
              </a:rPr>
              <a:t>SAE 3 </a:t>
            </a:r>
            <a:r>
              <a:rPr lang="zh-TW" altLang="en-US" dirty="0">
                <a:latin typeface="微軟正黑體" panose="020B0604030504040204" pitchFamily="34" charset="-120"/>
                <a:ea typeface="微軟正黑體" panose="020B0604030504040204" pitchFamily="34" charset="-120"/>
              </a:rPr>
              <a:t>級駕駛中的感知和表現可能會受到他們在手動或輔助駕駛中經歷過嚴重 </a:t>
            </a:r>
            <a:r>
              <a:rPr lang="en-US" altLang="zh-TW" dirty="0">
                <a:latin typeface="微軟正黑體" panose="020B0604030504040204" pitchFamily="34" charset="-120"/>
                <a:ea typeface="微軟正黑體" panose="020B0604030504040204" pitchFamily="34" charset="-120"/>
              </a:rPr>
              <a:t>RTA </a:t>
            </a:r>
            <a:r>
              <a:rPr lang="zh-TW" altLang="en-US" dirty="0">
                <a:latin typeface="微軟正黑體" panose="020B0604030504040204" pitchFamily="34" charset="-120"/>
                <a:ea typeface="微軟正黑體" panose="020B0604030504040204" pitchFamily="34" charset="-120"/>
              </a:rPr>
              <a:t>的影響</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即</a:t>
            </a:r>
            <a:r>
              <a:rPr lang="en-US" altLang="zh-TW" dirty="0">
                <a:latin typeface="微軟正黑體" panose="020B0604030504040204" pitchFamily="34" charset="-120"/>
                <a:ea typeface="微軟正黑體" panose="020B0604030504040204" pitchFamily="34" charset="-120"/>
              </a:rPr>
              <a:t>SAE 0 ~2</a:t>
            </a:r>
            <a:r>
              <a:rPr lang="zh-TW" altLang="en-US" dirty="0">
                <a:latin typeface="微軟正黑體" panose="020B0604030504040204" pitchFamily="34" charset="-120"/>
                <a:ea typeface="微軟正黑體" panose="020B0604030504040204" pitchFamily="34" charset="-120"/>
              </a:rPr>
              <a:t>）。</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560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20" name="內容版面配置區 2">
            <a:extLst>
              <a:ext uri="{FF2B5EF4-FFF2-40B4-BE49-F238E27FC236}">
                <a16:creationId xmlns:a16="http://schemas.microsoft.com/office/drawing/2014/main" id="{AB9576E2-94E6-41A9-9F7B-B99C987965AD}"/>
              </a:ext>
            </a:extLst>
          </p:cNvPr>
          <p:cNvSpPr txBox="1">
            <a:spLocks/>
          </p:cNvSpPr>
          <p:nvPr/>
        </p:nvSpPr>
        <p:spPr>
          <a:xfrm>
            <a:off x="293683" y="1442178"/>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儘管嚴重的 </a:t>
            </a:r>
            <a:r>
              <a:rPr lang="en-US" altLang="zh-TW" dirty="0"/>
              <a:t>RTA </a:t>
            </a:r>
            <a:r>
              <a:rPr lang="zh-TW" altLang="en-US" dirty="0"/>
              <a:t>對心理健康有有害影響（如上所述），但據我們所知，沒有 </a:t>
            </a:r>
            <a:r>
              <a:rPr lang="en-US" altLang="zh-TW" dirty="0"/>
              <a:t>SAE 3 </a:t>
            </a:r>
            <a:r>
              <a:rPr lang="zh-TW" altLang="en-US" dirty="0"/>
              <a:t>級駕駛模擬器研究專注於 </a:t>
            </a:r>
            <a:r>
              <a:rPr lang="en-US" altLang="zh-TW" dirty="0"/>
              <a:t>NDRT</a:t>
            </a:r>
            <a:r>
              <a:rPr lang="zh-TW" altLang="en-US" dirty="0"/>
              <a:t>、</a:t>
            </a:r>
            <a:r>
              <a:rPr lang="en-US" altLang="zh-TW" dirty="0"/>
              <a:t>TOR </a:t>
            </a:r>
            <a:r>
              <a:rPr lang="zh-TW" altLang="en-US" dirty="0"/>
              <a:t>和駕駛表現以及 </a:t>
            </a:r>
            <a:r>
              <a:rPr lang="en-US" altLang="zh-TW" dirty="0"/>
              <a:t>PTSD</a:t>
            </a:r>
            <a:r>
              <a:rPr lang="zh-TW" altLang="en-US" dirty="0"/>
              <a:t>、抑鬱症的症狀和心理彈性，對於經歷過 </a:t>
            </a:r>
            <a:r>
              <a:rPr lang="en-US" altLang="zh-TW" dirty="0"/>
              <a:t>RTA </a:t>
            </a:r>
            <a:r>
              <a:rPr lang="zh-TW" altLang="en-US" dirty="0"/>
              <a:t>的參與者和沒有經歷過 </a:t>
            </a:r>
            <a:r>
              <a:rPr lang="en-US" altLang="zh-TW" dirty="0"/>
              <a:t>RTA </a:t>
            </a:r>
            <a:r>
              <a:rPr lang="zh-TW" altLang="en-US" dirty="0"/>
              <a:t>的參與者來說都是。</a:t>
            </a:r>
            <a:endParaRPr lang="en-US" altLang="zh-TW" dirty="0"/>
          </a:p>
          <a:p>
            <a:endParaRPr lang="en-US" altLang="zh-TW" dirty="0"/>
          </a:p>
        </p:txBody>
      </p:sp>
    </p:spTree>
    <p:extLst>
      <p:ext uri="{BB962C8B-B14F-4D97-AF65-F5344CB8AC3E}">
        <p14:creationId xmlns:p14="http://schemas.microsoft.com/office/powerpoint/2010/main" val="96003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54434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提高駕駛自動化的 </a:t>
            </a:r>
            <a:r>
              <a:rPr lang="en-US" altLang="zh-TW" dirty="0">
                <a:latin typeface="微軟正黑體" panose="020B0604030504040204" pitchFamily="34" charset="-120"/>
                <a:ea typeface="微軟正黑體" panose="020B0604030504040204" pitchFamily="34" charset="-120"/>
              </a:rPr>
              <a:t>SAE </a:t>
            </a:r>
            <a:r>
              <a:rPr lang="zh-TW" altLang="en-US" dirty="0">
                <a:latin typeface="微軟正黑體" panose="020B0604030504040204" pitchFamily="34" charset="-120"/>
                <a:ea typeface="微軟正黑體" panose="020B0604030504040204" pitchFamily="34" charset="-120"/>
              </a:rPr>
              <a:t>級別（</a:t>
            </a:r>
            <a:r>
              <a:rPr lang="en-US" altLang="zh-TW" dirty="0">
                <a:latin typeface="微軟正黑體" panose="020B0604030504040204" pitchFamily="34" charset="-120"/>
                <a:ea typeface="微軟正黑體" panose="020B0604030504040204" pitchFamily="34" charset="-120"/>
              </a:rPr>
              <a:t>SAE, 2018</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Shuttleworth,</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2019</a:t>
            </a:r>
            <a:r>
              <a:rPr lang="zh-TW" altLang="en-US" dirty="0">
                <a:latin typeface="微軟正黑體" panose="020B0604030504040204" pitchFamily="34" charset="-120"/>
                <a:ea typeface="微軟正黑體" panose="020B0604030504040204" pitchFamily="34" charset="-120"/>
              </a:rPr>
              <a:t>）有望提高道路安全。</a:t>
            </a:r>
            <a:endParaRPr lang="en-US" altLang="zh-TW" dirty="0">
              <a:latin typeface="微軟正黑體" panose="020B0604030504040204" pitchFamily="34" charset="-120"/>
              <a:ea typeface="微軟正黑體" panose="020B0604030504040204" pitchFamily="34" charset="-120"/>
            </a:endParaRPr>
          </a:p>
          <a:p>
            <a:r>
              <a:rPr lang="fr-FR" altLang="zh-TW" sz="1800" b="0" i="0" u="none" strike="noStrike" baseline="0" dirty="0">
                <a:solidFill>
                  <a:srgbClr val="000000"/>
                </a:solidFill>
                <a:latin typeface="微軟正黑體" panose="020B0604030504040204" pitchFamily="34" charset="-120"/>
                <a:ea typeface="微軟正黑體" panose="020B0604030504040204" pitchFamily="34" charset="-120"/>
              </a:rPr>
              <a:t>Liu et al. (2019)</a:t>
            </a:r>
            <a:r>
              <a:rPr lang="zh-TW" altLang="en-US" dirty="0">
                <a:latin typeface="微軟正黑體" panose="020B0604030504040204" pitchFamily="34" charset="-120"/>
                <a:ea typeface="微軟正黑體" panose="020B0604030504040204" pitchFamily="34" charset="-120"/>
              </a:rPr>
              <a:t>發現人們認為自動化車輛比人為駕駛更危險，導致接受度較低，這可能會導致不採用自動化。</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媒體事故原因歸因於人為錯誤的可能性比機械故障、技術或計算機錯誤等其他原因更容易被接受</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Nees</a:t>
            </a:r>
            <a:r>
              <a:rPr lang="en-US" altLang="zh-TW" dirty="0">
                <a:latin typeface="微軟正黑體" panose="020B0604030504040204" pitchFamily="34" charset="-120"/>
                <a:ea typeface="微軟正黑體" panose="020B0604030504040204" pitchFamily="34" charset="-120"/>
              </a:rPr>
              <a:t> et al., </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2020)</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在對自動駕駛 </a:t>
            </a:r>
            <a:r>
              <a:rPr lang="en-US" altLang="zh-TW" dirty="0">
                <a:latin typeface="微軟正黑體" panose="020B0604030504040204" pitchFamily="34" charset="-120"/>
                <a:ea typeface="微軟正黑體" panose="020B0604030504040204" pitchFamily="34" charset="-120"/>
              </a:rPr>
              <a:t>(AD) </a:t>
            </a:r>
            <a:r>
              <a:rPr lang="zh-TW" altLang="en-US" dirty="0">
                <a:latin typeface="微軟正黑體" panose="020B0604030504040204" pitchFamily="34" charset="-120"/>
                <a:ea typeface="微軟正黑體" panose="020B0604030504040204" pitchFamily="34" charset="-120"/>
              </a:rPr>
              <a:t>的審查中，時間預算、反复暴露於接管、無聲故障和手持次要任務被確定為顯著影響接管時間（</a:t>
            </a:r>
            <a:r>
              <a:rPr lang="en-US" altLang="zh-TW" dirty="0">
                <a:latin typeface="微軟正黑體" panose="020B0604030504040204" pitchFamily="34" charset="-120"/>
                <a:ea typeface="微軟正黑體" panose="020B0604030504040204" pitchFamily="34" charset="-120"/>
              </a:rPr>
              <a:t>McDonald et al., 2019)</a:t>
            </a:r>
            <a:r>
              <a:rPr lang="zh-TW" altLang="en-US" dirty="0">
                <a:latin typeface="微軟正黑體" panose="020B0604030504040204" pitchFamily="34" charset="-120"/>
                <a:ea typeface="微軟正黑體" panose="020B0604030504040204" pitchFamily="34" charset="-120"/>
              </a:rPr>
              <a:t>。</a:t>
            </a: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在對自動駕駛 </a:t>
            </a:r>
            <a:r>
              <a:rPr lang="en-US" altLang="zh-TW" dirty="0">
                <a:latin typeface="微軟正黑體" panose="020B0604030504040204" pitchFamily="34" charset="-120"/>
                <a:ea typeface="微軟正黑體" panose="020B0604030504040204" pitchFamily="34" charset="-120"/>
              </a:rPr>
              <a:t>(AD) </a:t>
            </a:r>
            <a:r>
              <a:rPr lang="zh-TW" altLang="en-US" dirty="0">
                <a:latin typeface="微軟正黑體" panose="020B0604030504040204" pitchFamily="34" charset="-120"/>
                <a:ea typeface="微軟正黑體" panose="020B0604030504040204" pitchFamily="34" charset="-120"/>
              </a:rPr>
              <a:t>中，時間預算、反覆使用接管、故障和次要任務被確定為顯著影響接管時間</a:t>
            </a:r>
            <a:r>
              <a:rPr lang="en-US" altLang="zh-TW" dirty="0">
                <a:latin typeface="微軟正黑體" panose="020B0604030504040204" pitchFamily="34" charset="-120"/>
                <a:ea typeface="微軟正黑體" panose="020B0604030504040204" pitchFamily="34" charset="-120"/>
              </a:rPr>
              <a:t>(McDonald et al., 2019)</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此外，接管後控制受駕駛環境、非手持次要任務、自動化水平、信任、疲勞和酒精的影響。</a:t>
            </a:r>
          </a:p>
          <a:p>
            <a:endParaRPr lang="zh-TW" altLang="en-US"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38668505"/>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2430</Words>
  <Application>Microsoft Office PowerPoint</Application>
  <PresentationFormat>如螢幕大小 (16:9)</PresentationFormat>
  <Paragraphs>164</Paragraphs>
  <Slides>27</Slides>
  <Notes>27</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27</vt:i4>
      </vt:variant>
    </vt:vector>
  </HeadingPairs>
  <TitlesOfParts>
    <vt:vector size="39" baseType="lpstr">
      <vt:lpstr>Times New Roman</vt:lpstr>
      <vt:lpstr>Wingdings</vt:lpstr>
      <vt:lpstr>新細明體</vt:lpstr>
      <vt:lpstr>Roboto Condensed Light</vt:lpstr>
      <vt:lpstr>微軟正黑體</vt:lpstr>
      <vt:lpstr>Arvo</vt:lpstr>
      <vt:lpstr>Arial</vt:lpstr>
      <vt:lpstr>Franklin Gothic Book</vt:lpstr>
      <vt:lpstr>Calibri</vt:lpstr>
      <vt:lpstr>宋体</vt:lpstr>
      <vt:lpstr>Roboto Condensed</vt:lpstr>
      <vt:lpstr>Salerio template</vt:lpstr>
      <vt:lpstr>自動駕駛中道路事故對接管反應和NDRT的影響</vt:lpstr>
      <vt:lpstr>背景動機及目的</vt:lpstr>
      <vt:lpstr>1-1 背景動機</vt:lpstr>
      <vt:lpstr>1-1 背景動機</vt:lpstr>
      <vt:lpstr>1-1 背景動機</vt:lpstr>
      <vt:lpstr>1-2 目的</vt:lpstr>
      <vt:lpstr>文獻探討</vt:lpstr>
      <vt:lpstr>2.相關文獻</vt:lpstr>
      <vt:lpstr>2.相關文獻</vt:lpstr>
      <vt:lpstr>2.相關文獻</vt:lpstr>
      <vt:lpstr>方法</vt:lpstr>
      <vt:lpstr>3-1 受測者</vt:lpstr>
      <vt:lpstr>3-2 儀器設備</vt:lpstr>
      <vt:lpstr>3-2 儀器設備</vt:lpstr>
      <vt:lpstr>3-3 受測者工作</vt:lpstr>
      <vt:lpstr>3-4 實驗設計</vt:lpstr>
      <vt:lpstr>3-4 實驗設計</vt:lpstr>
      <vt:lpstr>3-4 實驗設計</vt:lpstr>
      <vt:lpstr>3-5 實驗程序</vt:lpstr>
      <vt:lpstr>結果</vt:lpstr>
      <vt:lpstr>4. 結果</vt:lpstr>
      <vt:lpstr>4. 結果</vt:lpstr>
      <vt:lpstr>4. 結果</vt:lpstr>
      <vt:lpstr>4. 結果</vt:lpstr>
      <vt:lpstr>結果與討論</vt:lpstr>
      <vt:lpstr>5.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35</cp:revision>
  <dcterms:modified xsi:type="dcterms:W3CDTF">2022-10-05T13:11:17Z</dcterms:modified>
</cp:coreProperties>
</file>